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4" r:id="rId4"/>
    <p:sldId id="263" r:id="rId5"/>
    <p:sldId id="262" r:id="rId6"/>
    <p:sldId id="265" r:id="rId7"/>
    <p:sldId id="261" r:id="rId8"/>
    <p:sldId id="258" r:id="rId9"/>
    <p:sldId id="266" r:id="rId10"/>
    <p:sldId id="267" r:id="rId11"/>
    <p:sldId id="259" r:id="rId12"/>
    <p:sldId id="260" r:id="rId13"/>
    <p:sldId id="268" r:id="rId14"/>
    <p:sldId id="27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2"/>
    <p:restoredTop sz="81701"/>
  </p:normalViewPr>
  <p:slideViewPr>
    <p:cSldViewPr snapToGrid="0" snapToObjects="1">
      <p:cViewPr varScale="1">
        <p:scale>
          <a:sx n="103" d="100"/>
          <a:sy n="103" d="100"/>
        </p:scale>
        <p:origin x="1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669C3-9ECC-A749-ACB8-89B8C169FF46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5F111A-F08B-3044-9028-7833C7CC250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84370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처음에는 </a:t>
            </a:r>
            <a:r>
              <a:rPr kumimoji="1" lang="en-US" altLang="ko-KR" dirty="0"/>
              <a:t>syntactics -&gt; semantics -&gt; human cognition(with ai</a:t>
            </a:r>
            <a:r>
              <a:rPr kumimoji="1" lang="ko-KR" altLang="en-US" dirty="0"/>
              <a:t> 좋아함 </a:t>
            </a:r>
            <a:r>
              <a:rPr kumimoji="1" lang="en-US" altLang="ko-KR" dirty="0"/>
              <a:t>common sense </a:t>
            </a:r>
            <a:r>
              <a:rPr kumimoji="1" lang="ko-KR" altLang="en-US" dirty="0"/>
              <a:t>연구</a:t>
            </a:r>
            <a:r>
              <a:rPr kumimoji="1" lang="en-US" altLang="ko-KR" dirty="0"/>
              <a:t>)</a:t>
            </a:r>
          </a:p>
          <a:p>
            <a:r>
              <a:rPr kumimoji="1" lang="en-US" altLang="ko-KR" dirty="0"/>
              <a:t>Common sense project</a:t>
            </a:r>
            <a:r>
              <a:rPr kumimoji="1" lang="ko-KR" altLang="en-US" dirty="0"/>
              <a:t>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NLP </a:t>
            </a:r>
            <a:r>
              <a:rPr kumimoji="1" lang="ko-KR" altLang="en-US" dirty="0">
                <a:sym typeface="Wingdings" pitchFamily="2" charset="2"/>
              </a:rPr>
              <a:t>연구에 많은 영향</a:t>
            </a:r>
            <a:r>
              <a:rPr kumimoji="1" lang="en-US" altLang="ko-KR" dirty="0">
                <a:sym typeface="Wingdings" pitchFamily="2" charset="2"/>
              </a:rPr>
              <a:t>(textual affect sensing, causal conversation understanding, opinion mining, storytelling and more)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1944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Automated</a:t>
            </a:r>
            <a:r>
              <a:rPr kumimoji="1" lang="ko-KR" altLang="en-US" dirty="0"/>
              <a:t> </a:t>
            </a:r>
            <a:r>
              <a:rPr kumimoji="1" lang="en-US" altLang="ko-KR" dirty="0"/>
              <a:t>method</a:t>
            </a:r>
            <a:r>
              <a:rPr kumimoji="1" lang="ko-KR" altLang="en-US" dirty="0"/>
              <a:t>랑 </a:t>
            </a:r>
            <a:r>
              <a:rPr kumimoji="1" lang="en-US" altLang="ko-KR" dirty="0"/>
              <a:t>human processing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좋은 </a:t>
            </a:r>
            <a:r>
              <a:rPr kumimoji="1" lang="en-US" altLang="ko-KR" dirty="0" err="1"/>
              <a:t>ie</a:t>
            </a:r>
            <a:r>
              <a:rPr kumimoji="1" lang="ko-KR" altLang="en-US" dirty="0"/>
              <a:t>결과를 낼 수 있음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686713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내가 생각하기에는 자연어 처리 기술이 제일 첫번째이고 이를 통해 </a:t>
            </a:r>
            <a:r>
              <a:rPr kumimoji="1" lang="en-US" altLang="ko-KR" dirty="0"/>
              <a:t>information extraction </a:t>
            </a:r>
            <a:r>
              <a:rPr kumimoji="1" lang="ko-KR" altLang="en-US" dirty="0"/>
              <a:t>을 하고 이걸 </a:t>
            </a:r>
            <a:r>
              <a:rPr kumimoji="1" lang="en-US" altLang="ko-KR" dirty="0"/>
              <a:t>text</a:t>
            </a:r>
            <a:r>
              <a:rPr kumimoji="1" lang="ko-KR" altLang="en-US" dirty="0"/>
              <a:t> </a:t>
            </a:r>
            <a:r>
              <a:rPr kumimoji="1" lang="en-US" altLang="ko-KR" dirty="0"/>
              <a:t>mining</a:t>
            </a:r>
            <a:r>
              <a:rPr kumimoji="1" lang="ko-KR" altLang="en-US" dirty="0"/>
              <a:t>이라고 할 수 있는 것 같음</a:t>
            </a:r>
            <a:endParaRPr kumimoji="1" lang="en-US" altLang="ko-KR" dirty="0"/>
          </a:p>
          <a:p>
            <a:r>
              <a:rPr kumimoji="1" lang="ko-KR" altLang="en-US" dirty="0"/>
              <a:t>중요한 문장이나 단어를 추출하고 활용하여 매력적인 </a:t>
            </a:r>
            <a:r>
              <a:rPr kumimoji="1" lang="ko-KR" altLang="en-US" dirty="0" err="1"/>
              <a:t>뉴스기사의</a:t>
            </a:r>
            <a:r>
              <a:rPr kumimoji="1" lang="ko-KR" altLang="en-US" dirty="0"/>
              <a:t> 헤드라인 작성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제품에 대한 고객 반응 분석</a:t>
            </a:r>
            <a:r>
              <a:rPr kumimoji="1" lang="en-US" altLang="ko-KR" dirty="0"/>
              <a:t>,</a:t>
            </a:r>
            <a:r>
              <a:rPr kumimoji="1" lang="ko-KR" altLang="en-US" dirty="0"/>
              <a:t> 우리 브랜드에 대한 고객 생각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기업에서 생성</a:t>
            </a:r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저장</a:t>
            </a:r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재사용하는 정보 중 </a:t>
            </a:r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20% 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만이 </a:t>
            </a:r>
            <a:r>
              <a:rPr lang="ko-KR" altLang="en-US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활용성이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높은 정형 데이터로 구성되어 있고</a:t>
            </a:r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나머지 </a:t>
            </a:r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80% 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워드프로세서</a:t>
            </a:r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e-mail, </a:t>
            </a:r>
            <a:r>
              <a:rPr lang="ko-KR" altLang="en-US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프리젠테이션</a:t>
            </a:r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스프레드시트</a:t>
            </a:r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PDF 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같은 </a:t>
            </a:r>
            <a:r>
              <a:rPr lang="ko-KR" altLang="en-US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복합문서와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인터넷 페이지 등의 비정형 텍스트 형태로 구성되어 있음</a:t>
            </a:r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이로부터 정보를 추출하는 것이 </a:t>
            </a:r>
            <a:r>
              <a:rPr lang="ko-KR" altLang="en-US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텍스트마이닝임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4760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왼쪽은 </a:t>
            </a:r>
            <a:r>
              <a:rPr kumimoji="1" lang="en-US" altLang="ko-KR" dirty="0" err="1"/>
              <a:t>airbnb</a:t>
            </a:r>
            <a:r>
              <a:rPr kumimoji="1" lang="ko-KR" altLang="en-US" dirty="0"/>
              <a:t> 후기에 대한 </a:t>
            </a:r>
            <a:r>
              <a:rPr kumimoji="1" lang="en-US" altLang="ko-KR" dirty="0"/>
              <a:t>text mining</a:t>
            </a:r>
            <a:r>
              <a:rPr kumimoji="1" lang="ko-KR" altLang="en-US" dirty="0"/>
              <a:t> 분석 결과인데</a:t>
            </a:r>
            <a:endParaRPr kumimoji="1" lang="en-US" altLang="ko-KR" dirty="0"/>
          </a:p>
          <a:p>
            <a:r>
              <a:rPr kumimoji="1" lang="ko-KR" altLang="en-US" dirty="0"/>
              <a:t>후기에 남긴 단어를 분석하여 긍정적 표현과 부정적 표현을 분석함을 통해 긍정적인 </a:t>
            </a:r>
            <a:r>
              <a:rPr kumimoji="1" lang="en-US" altLang="ko-KR" dirty="0"/>
              <a:t>percentage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나타내 새 고객에게 서비스를 할 수 있도록 하는 시스템 예제임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Airbnb </a:t>
            </a:r>
            <a:r>
              <a:rPr kumimoji="1" lang="ko-KR" altLang="en-US" dirty="0"/>
              <a:t>데이터를 활용한 </a:t>
            </a:r>
            <a:r>
              <a:rPr kumimoji="1" lang="ko-KR" altLang="en-US" dirty="0" err="1"/>
              <a:t>텍스트마이닝</a:t>
            </a:r>
            <a:r>
              <a:rPr kumimoji="1" lang="ko-KR" altLang="en-US" dirty="0"/>
              <a:t> 방법</a:t>
            </a:r>
            <a:endParaRPr kumimoji="1" lang="en-US" altLang="ko-KR" dirty="0"/>
          </a:p>
          <a:p>
            <a:r>
              <a:rPr kumimoji="1" lang="ko-KR" altLang="en-US" dirty="0"/>
              <a:t>이것 뿐만이 아니라 지역에 대한 </a:t>
            </a:r>
            <a:r>
              <a:rPr kumimoji="1" lang="ko-KR" altLang="en-US" dirty="0" err="1"/>
              <a:t>감정분석</a:t>
            </a:r>
            <a:r>
              <a:rPr kumimoji="1" lang="ko-KR" altLang="en-US" dirty="0"/>
              <a:t> 또한 할 수 있음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52970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저번학기에</a:t>
            </a:r>
            <a:r>
              <a:rPr kumimoji="1" lang="ko-KR" altLang="en-US" dirty="0"/>
              <a:t> 한 것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tensorflow</a:t>
            </a:r>
            <a:r>
              <a:rPr kumimoji="1" lang="ko-KR" altLang="en-US" dirty="0"/>
              <a:t>로 </a:t>
            </a:r>
            <a:r>
              <a:rPr kumimoji="1" lang="en-US" altLang="ko-KR" dirty="0"/>
              <a:t>text classification </a:t>
            </a:r>
          </a:p>
          <a:p>
            <a:r>
              <a:rPr kumimoji="1" lang="ko-KR" altLang="en-US" dirty="0"/>
              <a:t>자연어 처리</a:t>
            </a:r>
            <a:r>
              <a:rPr kumimoji="1" lang="en-US" altLang="ko-KR" dirty="0"/>
              <a:t>:</a:t>
            </a:r>
            <a:r>
              <a:rPr kumimoji="1" lang="ko-KR" altLang="en-US" dirty="0"/>
              <a:t> 말이나 글로부터 형태소를 분석해 의미적 분석을 하고 그 의미를 해석할 수 있도록 하는 것</a:t>
            </a:r>
            <a:endParaRPr kumimoji="1" lang="en-US" altLang="ko-KR" dirty="0"/>
          </a:p>
          <a:p>
            <a:r>
              <a:rPr kumimoji="1" lang="en-US" altLang="ko-KR" dirty="0"/>
              <a:t>	</a:t>
            </a:r>
            <a:r>
              <a:rPr kumimoji="1" lang="ko-KR" altLang="en-US" dirty="0"/>
              <a:t>이를 통해 다양한 서비스나 업무 수행을 할 수 있음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Parsing:</a:t>
            </a:r>
            <a:r>
              <a:rPr kumimoji="1" lang="ko-KR" altLang="en-US" dirty="0"/>
              <a:t> 문장의 문법적 구조 분석</a:t>
            </a:r>
            <a:endParaRPr kumimoji="1" lang="en-US" altLang="ko-KR" dirty="0"/>
          </a:p>
          <a:p>
            <a:r>
              <a:rPr kumimoji="1" lang="ko-KR" altLang="en-US" dirty="0"/>
              <a:t>자연어처리를 위한 </a:t>
            </a:r>
            <a:r>
              <a:rPr kumimoji="1" lang="ko-KR" altLang="en-US" dirty="0" err="1"/>
              <a:t>인공신경망</a:t>
            </a:r>
            <a:r>
              <a:rPr kumimoji="1" lang="en-US" altLang="ko-KR" dirty="0"/>
              <a:t>,</a:t>
            </a:r>
            <a:r>
              <a:rPr kumimoji="1" lang="ko-KR" altLang="en-US" dirty="0"/>
              <a:t> 기술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앞서 참고한 논문에서는 </a:t>
            </a:r>
            <a:r>
              <a:rPr kumimoji="1" lang="en-US" altLang="ko-KR" dirty="0" err="1"/>
              <a:t>nlp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다음과 같이 </a:t>
            </a:r>
            <a:r>
              <a:rPr kumimoji="1" lang="en-US" altLang="ko-KR" dirty="0"/>
              <a:t>word, concept, narrative</a:t>
            </a:r>
            <a:r>
              <a:rPr kumimoji="1" lang="ko-KR" altLang="en-US" dirty="0"/>
              <a:t>의 구분으로 발전해 왔다고 소개하고 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의미를 알아야 하는 예시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small room for hotel and small queue for post office</a:t>
            </a:r>
          </a:p>
          <a:p>
            <a:r>
              <a:rPr kumimoji="1" lang="en-US" altLang="ko-KR" dirty="0"/>
              <a:t>		2: small seat sometimes mean negative but positive if the small seat is for baby safely seated in it.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처음에는 </a:t>
            </a:r>
            <a:r>
              <a:rPr kumimoji="1" lang="en-US" altLang="ko-KR" dirty="0"/>
              <a:t>syntactics -&gt; semantics -&gt; human cognition(with ai</a:t>
            </a:r>
            <a:r>
              <a:rPr kumimoji="1" lang="ko-KR" altLang="en-US" dirty="0"/>
              <a:t> 좋아함 </a:t>
            </a:r>
            <a:r>
              <a:rPr kumimoji="1" lang="en-US" altLang="ko-KR" dirty="0"/>
              <a:t>common sense </a:t>
            </a:r>
            <a:r>
              <a:rPr kumimoji="1" lang="ko-KR" altLang="en-US" dirty="0"/>
              <a:t>연구</a:t>
            </a:r>
            <a:r>
              <a:rPr kumimoji="1" lang="en-US" altLang="ko-KR" dirty="0"/>
              <a:t>)</a:t>
            </a:r>
          </a:p>
          <a:p>
            <a:r>
              <a:rPr kumimoji="1" lang="en-US" altLang="ko-KR" dirty="0"/>
              <a:t>Common sense project</a:t>
            </a:r>
            <a:r>
              <a:rPr kumimoji="1" lang="ko-KR" altLang="en-US" dirty="0"/>
              <a:t>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NLP </a:t>
            </a:r>
            <a:r>
              <a:rPr kumimoji="1" lang="ko-KR" altLang="en-US" dirty="0">
                <a:sym typeface="Wingdings" pitchFamily="2" charset="2"/>
              </a:rPr>
              <a:t>연구에 많은 영향</a:t>
            </a:r>
            <a:r>
              <a:rPr kumimoji="1" lang="en-US" altLang="ko-KR" dirty="0">
                <a:sym typeface="Wingdings" pitchFamily="2" charset="2"/>
              </a:rPr>
              <a:t>(textual affect sensing, causal conversation understanding, opinion mining, storytelling and more)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https://</a:t>
            </a:r>
            <a:r>
              <a:rPr kumimoji="1" lang="en-US" altLang="ko-KR" dirty="0" err="1"/>
              <a:t>medium.com</a:t>
            </a:r>
            <a:r>
              <a:rPr kumimoji="1" lang="en-US" altLang="ko-KR" dirty="0"/>
              <a:t>/@</a:t>
            </a:r>
            <a:r>
              <a:rPr kumimoji="1" lang="en-US" altLang="ko-KR" dirty="0" err="1"/>
              <a:t>datamonsters</a:t>
            </a:r>
            <a:r>
              <a:rPr kumimoji="1" lang="en-US" altLang="ko-KR" dirty="0"/>
              <a:t>/artificial-neural-networks-in-natural-language-processing-bcf62aa9151a</a:t>
            </a:r>
          </a:p>
          <a:p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7525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Parsing:</a:t>
            </a:r>
            <a:r>
              <a:rPr kumimoji="1" lang="ko-KR" altLang="en-US" dirty="0"/>
              <a:t> 문장의 문법적 구조 분석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조사</a:t>
            </a:r>
            <a:r>
              <a:rPr kumimoji="1" lang="en-US" altLang="ko-KR" dirty="0"/>
              <a:t>,</a:t>
            </a:r>
            <a:r>
              <a:rPr kumimoji="1" lang="ko-KR" altLang="en-US" dirty="0"/>
              <a:t> 어미가 발달한 한국어의 경우 정확한 분석이 어려움</a:t>
            </a:r>
            <a:r>
              <a:rPr kumimoji="1" lang="en-US" altLang="ko-KR" dirty="0"/>
              <a:t>(pos</a:t>
            </a:r>
            <a:r>
              <a:rPr kumimoji="1" lang="ko-KR" altLang="en-US" dirty="0"/>
              <a:t> </a:t>
            </a:r>
            <a:r>
              <a:rPr kumimoji="1" lang="en-US" altLang="ko-KR" dirty="0"/>
              <a:t>tagging</a:t>
            </a:r>
            <a:r>
              <a:rPr kumimoji="1" lang="ko-KR" altLang="en-US" dirty="0"/>
              <a:t>의 경우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이렇게 완벽하고 간단한 문장 분석보다는 엄청난 양의 텍스트 데이터로부터 원하는 부분을 추출하고 빈 공간을 </a:t>
            </a:r>
            <a:r>
              <a:rPr kumimoji="1" lang="ko-KR" altLang="en-US" dirty="0" err="1"/>
              <a:t>매꾸거나</a:t>
            </a:r>
            <a:r>
              <a:rPr kumimoji="1" lang="ko-KR" altLang="en-US" dirty="0"/>
              <a:t> 버리는 등의 </a:t>
            </a:r>
            <a:r>
              <a:rPr kumimoji="1" lang="ko-KR" altLang="en-US" dirty="0" err="1"/>
              <a:t>전처리가</a:t>
            </a:r>
            <a:r>
              <a:rPr kumimoji="1" lang="ko-KR" altLang="en-US" dirty="0"/>
              <a:t> 필요해</a:t>
            </a:r>
            <a:endParaRPr kumimoji="1" lang="en-US" altLang="ko-KR" dirty="0"/>
          </a:p>
          <a:p>
            <a:r>
              <a:rPr kumimoji="1" lang="ko-KR" altLang="en-US" dirty="0"/>
              <a:t>그리고 </a:t>
            </a:r>
            <a:r>
              <a:rPr kumimoji="1" lang="en-US" altLang="ko-KR" dirty="0"/>
              <a:t>service</a:t>
            </a:r>
            <a:r>
              <a:rPr kumimoji="1" lang="ko-KR" altLang="en-US" dirty="0"/>
              <a:t>의 경우 사람</a:t>
            </a:r>
            <a:r>
              <a:rPr kumimoji="1" lang="en-US" altLang="ko-KR" dirty="0"/>
              <a:t>provided, created data</a:t>
            </a:r>
            <a:r>
              <a:rPr kumimoji="1" lang="ko-KR" altLang="en-US" dirty="0"/>
              <a:t>가 있는 만큼 기계가 바로 </a:t>
            </a:r>
            <a:r>
              <a:rPr kumimoji="1" lang="en-US" altLang="ko-KR" dirty="0"/>
              <a:t>process</a:t>
            </a:r>
            <a:r>
              <a:rPr kumimoji="1" lang="ko-KR" altLang="en-US" dirty="0"/>
              <a:t>할 수 없음 그래서 이를 틀에 맞게 </a:t>
            </a:r>
            <a:r>
              <a:rPr kumimoji="1" lang="en-US" altLang="ko-KR" dirty="0"/>
              <a:t>forming</a:t>
            </a:r>
            <a:r>
              <a:rPr kumimoji="1" lang="ko-KR" altLang="en-US" dirty="0"/>
              <a:t>하는 과정도 </a:t>
            </a:r>
            <a:r>
              <a:rPr kumimoji="1" lang="ko-KR" altLang="en-US" dirty="0" err="1"/>
              <a:t>전처리라고</a:t>
            </a:r>
            <a:r>
              <a:rPr kumimoji="1" lang="ko-KR" altLang="en-US" dirty="0"/>
              <a:t> 할 수 있음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7822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자연어 처리</a:t>
            </a:r>
            <a:r>
              <a:rPr kumimoji="1" lang="en-US" altLang="ko-KR" dirty="0"/>
              <a:t>:</a:t>
            </a:r>
            <a:r>
              <a:rPr kumimoji="1" lang="ko-KR" altLang="en-US" dirty="0"/>
              <a:t> 말이나 글로부터 형태소를 분석해 의미적 분석을 하고 그 의미를 해석할 수 있도록 하는 것</a:t>
            </a:r>
            <a:endParaRPr kumimoji="1" lang="en-US" altLang="ko-KR" dirty="0"/>
          </a:p>
          <a:p>
            <a:r>
              <a:rPr kumimoji="1" lang="en-US" altLang="ko-KR" dirty="0"/>
              <a:t>	</a:t>
            </a:r>
            <a:r>
              <a:rPr kumimoji="1" lang="ko-KR" altLang="en-US" dirty="0"/>
              <a:t>이를 통해 다양한 서비스나 업무 수행을 할 수 있음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문제</a:t>
            </a:r>
            <a:r>
              <a:rPr kumimoji="1" lang="en-US" altLang="ko-KR" dirty="0"/>
              <a:t>:</a:t>
            </a:r>
            <a:r>
              <a:rPr kumimoji="1" lang="ko-KR" altLang="en-US" dirty="0"/>
              <a:t> 인간의 언어를 </a:t>
            </a:r>
            <a:r>
              <a:rPr kumimoji="1" lang="ko-KR" altLang="en-US" dirty="0" err="1"/>
              <a:t>신호화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하는데에는</a:t>
            </a:r>
            <a:r>
              <a:rPr kumimoji="1" lang="ko-KR" altLang="en-US" dirty="0"/>
              <a:t> 문제가 </a:t>
            </a:r>
            <a:r>
              <a:rPr kumimoji="1" lang="ko-KR" altLang="en-US" dirty="0" err="1"/>
              <a:t>잇을</a:t>
            </a:r>
            <a:r>
              <a:rPr kumimoji="1" lang="ko-KR" altLang="en-US" dirty="0"/>
              <a:t> 수 </a:t>
            </a:r>
            <a:r>
              <a:rPr kumimoji="1" lang="ko-KR" altLang="en-US" dirty="0" err="1"/>
              <a:t>잇음</a:t>
            </a:r>
            <a:r>
              <a:rPr kumimoji="1" lang="ko-KR" altLang="en-US" dirty="0"/>
              <a:t> 그래서 </a:t>
            </a:r>
            <a:r>
              <a:rPr kumimoji="1" lang="ko-KR" altLang="en-US" dirty="0" err="1"/>
              <a:t>딥러닝을</a:t>
            </a:r>
            <a:r>
              <a:rPr kumimoji="1" lang="ko-KR" altLang="en-US" dirty="0"/>
              <a:t> 응용</a:t>
            </a:r>
            <a:r>
              <a:rPr kumimoji="1" lang="en-US" altLang="ko-KR" dirty="0"/>
              <a:t> + </a:t>
            </a:r>
            <a:r>
              <a:rPr kumimoji="1" lang="ko-KR" altLang="en-US" dirty="0"/>
              <a:t>마침 학습 데이터도 많아졌고 컴퓨터 성능도 올랐고 새로운 모델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알고리즘 등의 아이디어가 등장하여 </a:t>
            </a:r>
            <a:r>
              <a:rPr kumimoji="1" lang="ko-KR" altLang="en-US" dirty="0" err="1"/>
              <a:t>딥러닝이</a:t>
            </a:r>
            <a:r>
              <a:rPr kumimoji="1" lang="ko-KR" altLang="en-US" dirty="0"/>
              <a:t> 재</a:t>
            </a:r>
            <a:endParaRPr kumimoji="1" lang="en-US" altLang="ko-KR" dirty="0"/>
          </a:p>
          <a:p>
            <a:r>
              <a:rPr kumimoji="1" lang="ko-KR" altLang="en-US" dirty="0"/>
              <a:t>또한 요즘 사용자가 만들어 내는 </a:t>
            </a:r>
            <a:r>
              <a:rPr kumimoji="1" lang="en-US" altLang="ko-KR" dirty="0"/>
              <a:t>text, information </a:t>
            </a:r>
            <a:r>
              <a:rPr kumimoji="1" lang="ko-KR" altLang="en-US" dirty="0"/>
              <a:t>등 사용자 </a:t>
            </a:r>
            <a:r>
              <a:rPr kumimoji="1" lang="en-US" altLang="ko-KR" dirty="0"/>
              <a:t>generated</a:t>
            </a:r>
            <a:r>
              <a:rPr kumimoji="1" lang="ko-KR" altLang="en-US" dirty="0"/>
              <a:t> 정보가 </a:t>
            </a:r>
            <a:r>
              <a:rPr kumimoji="1" lang="en-US" altLang="ko-KR" dirty="0"/>
              <a:t>web</a:t>
            </a:r>
            <a:r>
              <a:rPr kumimoji="1" lang="ko-KR" altLang="en-US" dirty="0"/>
              <a:t>에 많음 </a:t>
            </a:r>
            <a:endParaRPr kumimoji="1" lang="en-US" altLang="ko-KR" dirty="0"/>
          </a:p>
          <a:p>
            <a:r>
              <a:rPr kumimoji="1" lang="ko-KR" altLang="en-US" dirty="0"/>
              <a:t>조명 받아 </a:t>
            </a:r>
            <a:r>
              <a:rPr kumimoji="1" lang="en-US" altLang="ko-KR" dirty="0" err="1"/>
              <a:t>nlp</a:t>
            </a:r>
            <a:r>
              <a:rPr kumimoji="1" lang="ko-KR" altLang="en-US" dirty="0"/>
              <a:t>에 응용되는 것 컴퓨터 비전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스피치 등에 응용되다 </a:t>
            </a:r>
            <a:r>
              <a:rPr kumimoji="1" lang="en-US" altLang="ko-KR" dirty="0" err="1"/>
              <a:t>nlpdp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dmddyd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자연어처리를 위한 </a:t>
            </a:r>
            <a:r>
              <a:rPr kumimoji="1" lang="ko-KR" altLang="en-US" dirty="0" err="1"/>
              <a:t>인공신경망</a:t>
            </a:r>
            <a:r>
              <a:rPr kumimoji="1" lang="en-US" altLang="ko-KR" dirty="0"/>
              <a:t>,</a:t>
            </a:r>
            <a:r>
              <a:rPr kumimoji="1" lang="ko-KR" altLang="en-US" dirty="0"/>
              <a:t> 기술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https://</a:t>
            </a:r>
            <a:r>
              <a:rPr kumimoji="1" lang="en-US" altLang="ko-KR" dirty="0" err="1"/>
              <a:t>medium.com</a:t>
            </a:r>
            <a:r>
              <a:rPr kumimoji="1" lang="en-US" altLang="ko-KR" dirty="0"/>
              <a:t>/@</a:t>
            </a:r>
            <a:r>
              <a:rPr kumimoji="1" lang="en-US" altLang="ko-KR" dirty="0" err="1"/>
              <a:t>datamonsters</a:t>
            </a:r>
            <a:r>
              <a:rPr kumimoji="1" lang="en-US" altLang="ko-KR" dirty="0"/>
              <a:t>/artificial-neural-networks-in-natural-language-processing-bcf62aa9151a</a:t>
            </a:r>
          </a:p>
          <a:p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415762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몇가지 자연어 처리에 사용되는 기법들</a:t>
            </a:r>
            <a:r>
              <a:rPr kumimoji="1" lang="en-US" altLang="ko-KR" dirty="0"/>
              <a:t>,</a:t>
            </a:r>
            <a:r>
              <a:rPr kumimoji="1" lang="ko-KR" altLang="en-US" dirty="0"/>
              <a:t> 처리 방법들을 좀 조사했음</a:t>
            </a:r>
            <a:endParaRPr kumimoji="1" lang="en-US" altLang="ko-KR" dirty="0"/>
          </a:p>
          <a:p>
            <a:r>
              <a:rPr kumimoji="1" lang="ko-KR" altLang="en-US" dirty="0"/>
              <a:t>각 기법들의 연구들까지 다 자세히 </a:t>
            </a:r>
            <a:r>
              <a:rPr kumimoji="1" lang="ko-KR" altLang="en-US" dirty="0" err="1"/>
              <a:t>찾아보진</a:t>
            </a:r>
            <a:r>
              <a:rPr kumimoji="1" lang="ko-KR" altLang="en-US" dirty="0"/>
              <a:t> 못했다 </a:t>
            </a:r>
            <a:r>
              <a:rPr kumimoji="1" lang="ko-KR" altLang="en-US" dirty="0" err="1"/>
              <a:t>그치만</a:t>
            </a:r>
            <a:r>
              <a:rPr kumimoji="1" lang="ko-KR" altLang="en-US" dirty="0"/>
              <a:t> 무엇을 의미하는지 정도 간단히 읽어보았음</a:t>
            </a:r>
            <a:endParaRPr kumimoji="1" lang="en-US" altLang="ko-KR" dirty="0"/>
          </a:p>
          <a:p>
            <a:r>
              <a:rPr kumimoji="1" lang="en-US" altLang="ko-KR" dirty="0"/>
              <a:t>2</a:t>
            </a:r>
            <a:r>
              <a:rPr kumimoji="1" lang="ko-KR" altLang="en-US" dirty="0"/>
              <a:t>가지 처리 기법인 </a:t>
            </a:r>
            <a:r>
              <a:rPr kumimoji="1" lang="en-US" altLang="ko-KR" dirty="0"/>
              <a:t>word2Vec, </a:t>
            </a:r>
            <a:r>
              <a:rPr kumimoji="1" lang="en-US" altLang="ko-KR" dirty="0" err="1"/>
              <a:t>GloVe</a:t>
            </a:r>
            <a:r>
              <a:rPr kumimoji="1" lang="ko-KR" altLang="en-US" dirty="0"/>
              <a:t> 가 있다는 것 정도만 알았고 </a:t>
            </a:r>
            <a:r>
              <a:rPr kumimoji="1" lang="en-US" altLang="ko-KR" dirty="0" err="1"/>
              <a:t>GloVe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word2vec</a:t>
            </a:r>
            <a:r>
              <a:rPr kumimoji="1" lang="ko-KR" altLang="en-US" dirty="0"/>
              <a:t>의 단점들을 해결하고자 이후에 나왔음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31673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표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223</a:t>
            </a:r>
            <a:r>
              <a:rPr kumimoji="1" lang="ko-KR" altLang="en-US" dirty="0"/>
              <a:t>억 </a:t>
            </a:r>
            <a:r>
              <a:rPr kumimoji="1" lang="en-US" altLang="ko-KR" dirty="0"/>
              <a:t>2025</a:t>
            </a:r>
            <a:r>
              <a:rPr kumimoji="1" lang="ko-KR" altLang="en-US" dirty="0"/>
              <a:t>년 까지 성장</a:t>
            </a:r>
            <a:endParaRPr kumimoji="1" lang="en-US" altLang="ko-KR" dirty="0"/>
          </a:p>
          <a:p>
            <a:r>
              <a:rPr kumimoji="1" lang="ko-KR" altLang="en-US" dirty="0"/>
              <a:t>최근의 동향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ai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활용한 </a:t>
            </a:r>
            <a:r>
              <a:rPr kumimoji="1" lang="en-US" altLang="ko-KR" dirty="0"/>
              <a:t>intelligent virtual assistant live chat 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은행 업무를 도와주는 </a:t>
            </a:r>
            <a:r>
              <a:rPr kumimoji="1" lang="ko-KR" altLang="en-US" dirty="0" err="1"/>
              <a:t>인공서비스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nina</a:t>
            </a:r>
            <a:endParaRPr kumimoji="1" lang="en-US" altLang="ko-KR" dirty="0"/>
          </a:p>
          <a:p>
            <a:r>
              <a:rPr kumimoji="1" lang="en-US" altLang="ko-KR" dirty="0"/>
              <a:t>	</a:t>
            </a:r>
            <a:r>
              <a:rPr kumimoji="1" lang="en-US" altLang="ko-KR" dirty="0" err="1"/>
              <a:t>nina</a:t>
            </a:r>
            <a:r>
              <a:rPr kumimoji="1" lang="ko-KR" altLang="en-US" dirty="0"/>
              <a:t>는 한달에 </a:t>
            </a:r>
            <a:r>
              <a:rPr kumimoji="1" lang="en-US" altLang="ko-KR" dirty="0"/>
              <a:t>3</a:t>
            </a:r>
            <a:r>
              <a:rPr kumimoji="1" lang="ko-KR" altLang="en-US" dirty="0"/>
              <a:t>만개의 서비스를 처리하고 </a:t>
            </a:r>
            <a:r>
              <a:rPr kumimoji="1" lang="en-US" altLang="ko-KR" dirty="0"/>
              <a:t>78%</a:t>
            </a:r>
            <a:r>
              <a:rPr kumimoji="1" lang="ko-KR" altLang="en-US" dirty="0"/>
              <a:t>는 니나의 서비스 자체로 해결됨</a:t>
            </a:r>
            <a:endParaRPr kumimoji="1" lang="en-US" altLang="ko-KR" dirty="0"/>
          </a:p>
          <a:p>
            <a:r>
              <a:rPr kumimoji="1" lang="en-US" altLang="ko-KR" dirty="0"/>
              <a:t>	healthcare</a:t>
            </a:r>
            <a:r>
              <a:rPr kumimoji="1" lang="ko-KR" altLang="en-US" dirty="0"/>
              <a:t>에서도 응용되고 </a:t>
            </a:r>
            <a:r>
              <a:rPr kumimoji="1" lang="ko-KR" altLang="en-US" dirty="0" err="1"/>
              <a:t>그래멀리</a:t>
            </a:r>
            <a:r>
              <a:rPr kumimoji="1" lang="ko-KR" altLang="en-US" dirty="0"/>
              <a:t> 서비스도 자연어처리를 통해 이뤄지는 서비스임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출처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" altLang="ko-KR" dirty="0"/>
              <a:t>https://</a:t>
            </a:r>
            <a:r>
              <a:rPr kumimoji="1" lang="en" altLang="ko-KR" dirty="0" err="1"/>
              <a:t>emerj.com</a:t>
            </a:r>
            <a:r>
              <a:rPr kumimoji="1" lang="en" altLang="ko-KR" dirty="0"/>
              <a:t>/partner-content/</a:t>
            </a:r>
            <a:r>
              <a:rPr kumimoji="1" lang="en" altLang="ko-KR" dirty="0" err="1"/>
              <a:t>nlp</a:t>
            </a:r>
            <a:r>
              <a:rPr kumimoji="1" lang="en" altLang="ko-KR" dirty="0"/>
              <a:t>-current-applications-and-future-possibilities/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6657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err="1"/>
              <a:t>Ieee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논문이랑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아티클</a:t>
            </a:r>
            <a:r>
              <a:rPr kumimoji="1" lang="ko-KR" altLang="en-US" dirty="0"/>
              <a:t> 참조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9265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Structured form vs. unstructured textual form</a:t>
            </a:r>
          </a:p>
          <a:p>
            <a:r>
              <a:rPr kumimoji="1" lang="ko-KR" altLang="en-US" dirty="0"/>
              <a:t>보통 관계를 파악하거나 </a:t>
            </a:r>
            <a:r>
              <a:rPr kumimoji="1" lang="en-US" altLang="ko-KR" dirty="0"/>
              <a:t>unstructured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왼쪽과 같이 바꿔주는 작업을 함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54916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앞에선 </a:t>
            </a:r>
            <a:r>
              <a:rPr kumimoji="1" lang="en-US" altLang="ko-KR" dirty="0"/>
              <a:t>information extraction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~~</a:t>
            </a:r>
            <a:r>
              <a:rPr kumimoji="1" lang="ko-KR" altLang="en-US" dirty="0"/>
              <a:t>것들이 필요하고 </a:t>
            </a:r>
            <a:r>
              <a:rPr kumimoji="1" lang="en-US" altLang="ko-KR" dirty="0"/>
              <a:t>~~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 이뤄진다 예로는 </a:t>
            </a:r>
            <a:r>
              <a:rPr kumimoji="1" lang="ko-KR" altLang="en-US" dirty="0" err="1"/>
              <a:t>이런것들이</a:t>
            </a:r>
            <a:r>
              <a:rPr kumimoji="1" lang="ko-KR" altLang="en-US" dirty="0"/>
              <a:t> 있다</a:t>
            </a:r>
            <a:endParaRPr kumimoji="1" lang="en-US" altLang="ko-KR" dirty="0"/>
          </a:p>
          <a:p>
            <a:r>
              <a:rPr kumimoji="1" lang="ko-KR" altLang="en-US" dirty="0"/>
              <a:t>그러면 </a:t>
            </a:r>
            <a:r>
              <a:rPr kumimoji="1" lang="ko-KR" altLang="en-US" dirty="0" err="1"/>
              <a:t>여기부턴</a:t>
            </a:r>
            <a:r>
              <a:rPr kumimoji="1"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8628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A3565C-4BC8-9242-AE5F-9BA5B443FD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1C0151F-F07E-034B-BC94-91C7BA96EE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86733B-1494-0F45-B0A5-D08FD73C9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10AC6F-7751-284D-A0BE-DD4E5B474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2F9BC7-7969-C44C-8058-2747C3E15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54774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4D0E4-D21A-F34D-8927-90E7F4D6E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82561D-D9DA-284B-88B5-DDFA0E56EE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C56D61-5A52-214A-8105-A106EED4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2F306C-E310-8443-876C-9132300D1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8E44F7-EB13-B54C-B76E-D7D341EC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1752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87E0196-20B5-4F46-95A1-213C74EC49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C656C0-F985-3A4B-9CBD-BF1DC44BC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540050-8A5C-9546-A801-B4BE6F599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09523A-CD33-A145-8A14-5E35FE939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08E038-6980-B948-8E3E-076652C18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54894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F0A6AD-5564-5440-AF3C-99EF71F7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FBC5E4-DA3E-7D46-9798-3D1DCD081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420A17-37E5-CE45-A516-B570A0EBB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080B16-0B24-6541-B30E-DA8AA9901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EB3658-D411-3941-9A4A-62E698C26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9306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C1F625-0B5B-F745-821A-AD9D91D28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BAF44C-A283-7842-8BB8-5BCBB4839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DEC4BD-9CBF-2247-AE63-5F0D971B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CBB63F-92D4-1A4E-80C7-D037729B6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60C438-9CF3-434D-95EE-D3607A850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5326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1C2AFF-CA03-0542-9C24-42CCC57F6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9C83BD-6274-E848-B7C0-F90774FED4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0C8A3F-5827-1348-82D8-902C76314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F6ADA9-F119-964A-A292-4AEB80C7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3145A6-A482-A645-B941-31C3E9D9A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070711-E784-B44C-8AC2-37763E56F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0201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A6DEE9-E7E3-9F45-BBC1-576A3C9A9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D2AF1A-71AF-5649-9342-F4BFD26F8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D6E87-5D09-1B42-8961-A5432CB2E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D21F0F-A6B6-BB44-A7FD-3FC841D70C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37792DC-B4C1-9649-9C23-7AFD1D2248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2A1B7ED-F667-3648-B89E-C3A66547B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AD8B9A2-EDA7-FB46-BECA-FB795E7AA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1493D2C-8F13-9645-B6A0-F4A13DF7B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02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B26321-4D01-A849-AB31-F96433EDC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DB5E53D-D29D-5E46-97BE-705717EA0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0C55F16-265D-454D-8778-7CD9321AE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5153A9-D191-0646-82DE-301D28412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3335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F561BE2-AFB6-DA43-81BC-3A3CC66C8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A56EEEE-5A50-104E-BB52-A76F25420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939A89-3A43-B346-A494-1A2160BCE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3541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18CF0E-B47A-AF4D-87C5-0731DF1EA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B33DB5-66A7-2748-8CBC-BEBC02DFC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B40B20-EB35-FF45-BE6F-8336004A9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7C26C6-49BD-8145-9C5F-987B0C4D4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827C0D-4D2D-FC43-B0B1-B146CCF6E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BBD4C0-91E5-DC47-8295-1232BF840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4809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D12A35-8A74-4648-A01B-1255F5130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211D562-8F75-AB47-B7E7-12F18ED4AF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1E9026-BB32-9443-A784-9438EDC087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E42078-0738-6949-956A-B2952C0F5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ED0C4B-77FB-D549-AA19-F6191364B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7D5E99-9573-554F-A0B7-3390A98EF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7539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E6A5758-75F4-9848-A8DB-7BA8E00CD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0AACA7-01D1-FF45-AD9D-7822DA847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B5E78E-CC02-4C46-BD99-B722BC3213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9924A-E994-5A4B-A3AC-B853B7C05252}" type="datetimeFigureOut">
              <a:rPr kumimoji="1" lang="ko-KR" altLang="en-US" smtClean="0"/>
              <a:t>2019. 7. 8.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303D53-8B12-DC43-8390-A77D84F882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B4DA7B-7558-C542-901D-3566E0D68F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44627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www.ontotext.com/knowledgehub/fundamentals/information-extraction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19D1C1-89D6-EB45-875D-628A598234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err="1"/>
              <a:t>Ezcaretech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717C170-B334-6940-8505-5021764B78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자연어 처리</a:t>
            </a:r>
            <a:r>
              <a:rPr kumimoji="1" lang="en-US" altLang="ko-KR" dirty="0"/>
              <a:t>(NLP), Information Extraction, </a:t>
            </a:r>
            <a:r>
              <a:rPr kumimoji="1" lang="ko-KR" altLang="en-US" dirty="0"/>
              <a:t>텍스트 </a:t>
            </a:r>
            <a:r>
              <a:rPr kumimoji="1" lang="ko-KR" altLang="en-US" dirty="0" err="1"/>
              <a:t>마이닝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7684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C4FE2A4E-4AB2-5249-AAD5-D00E1443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Information Extraction</a:t>
            </a:r>
            <a:endParaRPr kumimoji="1" lang="ko-KR" altLang="en-US" sz="2400" dirty="0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36ABD95C-7DD7-2F46-BCE9-9C86C0378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800" y="1587500"/>
            <a:ext cx="5994400" cy="3683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CE44AC-D481-154C-9963-26ADF03F3947}"/>
              </a:ext>
            </a:extLst>
          </p:cNvPr>
          <p:cNvSpPr txBox="1"/>
          <p:nvPr/>
        </p:nvSpPr>
        <p:spPr>
          <a:xfrm>
            <a:off x="5241599" y="5470902"/>
            <a:ext cx="1708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IE</a:t>
            </a:r>
            <a:r>
              <a:rPr kumimoji="1" lang="ko-KR" altLang="en-US" dirty="0"/>
              <a:t> </a:t>
            </a:r>
            <a:r>
              <a:rPr kumimoji="1" lang="en-US" altLang="ko-KR" dirty="0"/>
              <a:t>system</a:t>
            </a:r>
            <a:r>
              <a:rPr kumimoji="1" lang="ko-KR" altLang="en-US" dirty="0"/>
              <a:t> 구조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F5CF1FD-1124-C44C-92EE-6D302CD9BEBA}"/>
              </a:ext>
            </a:extLst>
          </p:cNvPr>
          <p:cNvSpPr txBox="1"/>
          <p:nvPr/>
        </p:nvSpPr>
        <p:spPr>
          <a:xfrm>
            <a:off x="215300" y="6490099"/>
            <a:ext cx="24144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출처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</a:t>
            </a:r>
            <a:r>
              <a:rPr kumimoji="1" lang="en" altLang="ko-KR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www.nltk.org</a:t>
            </a:r>
            <a:r>
              <a:rPr kumimoji="1" lang="en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/book/ch07.html</a:t>
            </a:r>
          </a:p>
        </p:txBody>
      </p:sp>
    </p:spTree>
    <p:extLst>
      <p:ext uri="{BB962C8B-B14F-4D97-AF65-F5344CB8AC3E}">
        <p14:creationId xmlns:p14="http://schemas.microsoft.com/office/powerpoint/2010/main" val="3207789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411CC9-63E4-5E46-9A23-1EC0A51D7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379" y="1253331"/>
            <a:ext cx="10515600" cy="5269996"/>
          </a:xfrm>
        </p:spPr>
        <p:txBody>
          <a:bodyPr>
            <a:normAutofit/>
          </a:bodyPr>
          <a:lstStyle/>
          <a:p>
            <a:r>
              <a:rPr kumimoji="1" lang="en-US" altLang="ko-KR" sz="2000" dirty="0"/>
              <a:t>Subtasks for information extraction</a:t>
            </a:r>
          </a:p>
          <a:p>
            <a:pPr lvl="1"/>
            <a:r>
              <a:rPr kumimoji="1" lang="en-US" altLang="ko-KR" sz="1600" dirty="0"/>
              <a:t>Pre-processing of the text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(text </a:t>
            </a:r>
            <a:r>
              <a:rPr kumimoji="1" lang="ko-KR" altLang="en-US" sz="1600" dirty="0"/>
              <a:t>전처리</a:t>
            </a:r>
            <a:r>
              <a:rPr kumimoji="1" lang="en-US" altLang="ko-KR" sz="1600" dirty="0"/>
              <a:t>)</a:t>
            </a:r>
          </a:p>
          <a:p>
            <a:pPr lvl="1"/>
            <a:r>
              <a:rPr kumimoji="1" lang="en-US" altLang="ko-KR" sz="1600" dirty="0"/>
              <a:t>Finding and classifying concepts (text</a:t>
            </a:r>
            <a:r>
              <a:rPr kumimoji="1" lang="ko-KR" altLang="en-US" sz="1600" dirty="0"/>
              <a:t>의 의미 분석</a:t>
            </a:r>
            <a:r>
              <a:rPr kumimoji="1" lang="en-US" altLang="ko-KR" sz="1600" dirty="0"/>
              <a:t>)</a:t>
            </a:r>
          </a:p>
          <a:p>
            <a:pPr lvl="1"/>
            <a:r>
              <a:rPr kumimoji="1" lang="en-US" altLang="ko-KR" sz="1600" dirty="0"/>
              <a:t>Connecting concepts (</a:t>
            </a:r>
            <a:r>
              <a:rPr kumimoji="1" lang="ko-KR" altLang="en-US" sz="1600" dirty="0"/>
              <a:t>분석된 </a:t>
            </a:r>
            <a:r>
              <a:rPr kumimoji="1" lang="ko-KR" altLang="en-US" sz="1600" dirty="0" err="1"/>
              <a:t>의미간의</a:t>
            </a:r>
            <a:r>
              <a:rPr kumimoji="1" lang="ko-KR" altLang="en-US" sz="1600" dirty="0"/>
              <a:t> 관계 확인</a:t>
            </a:r>
            <a:r>
              <a:rPr kumimoji="1" lang="en-US" altLang="ko-KR" sz="1600" dirty="0"/>
              <a:t>)</a:t>
            </a:r>
          </a:p>
          <a:p>
            <a:pPr lvl="1"/>
            <a:r>
              <a:rPr kumimoji="1" lang="en-US" altLang="ko-KR" sz="1600" dirty="0"/>
              <a:t>Unifying (</a:t>
            </a:r>
            <a:r>
              <a:rPr kumimoji="1" lang="ko-KR" altLang="en-US" sz="1600" dirty="0"/>
              <a:t>추출된 데이터를 </a:t>
            </a:r>
            <a:r>
              <a:rPr kumimoji="1" lang="en-US" altLang="ko-KR" sz="1600" dirty="0"/>
              <a:t>standard form</a:t>
            </a:r>
            <a:r>
              <a:rPr kumimoji="1" lang="ko-KR" altLang="en-US" sz="1600" dirty="0" err="1"/>
              <a:t>으로</a:t>
            </a:r>
            <a:r>
              <a:rPr kumimoji="1" lang="ko-KR" altLang="en-US" sz="1600" dirty="0"/>
              <a:t> 보여주는 것</a:t>
            </a:r>
            <a:r>
              <a:rPr kumimoji="1" lang="en-US" altLang="ko-KR" sz="1600" dirty="0"/>
              <a:t>)</a:t>
            </a:r>
          </a:p>
          <a:p>
            <a:pPr lvl="1"/>
            <a:r>
              <a:rPr kumimoji="1" lang="en-US" altLang="ko-KR" sz="1600" dirty="0"/>
              <a:t>Getting rid of the noise</a:t>
            </a:r>
          </a:p>
          <a:p>
            <a:pPr lvl="1"/>
            <a:endParaRPr kumimoji="1" lang="en-US" altLang="ko-KR" sz="1600" dirty="0"/>
          </a:p>
          <a:p>
            <a:r>
              <a:rPr kumimoji="1" lang="en-US" altLang="ko-KR" sz="2000" dirty="0"/>
              <a:t>Combination of </a:t>
            </a:r>
            <a:r>
              <a:rPr kumimoji="1" lang="en-US" altLang="ko-KR" sz="2000" b="1" dirty="0"/>
              <a:t>automated methods </a:t>
            </a:r>
            <a:r>
              <a:rPr kumimoji="1" lang="en-US" altLang="ko-KR" sz="2000" dirty="0"/>
              <a:t>and </a:t>
            </a:r>
            <a:r>
              <a:rPr kumimoji="1" lang="en-US" altLang="ko-KR" sz="2000" b="1" dirty="0"/>
              <a:t>human processing</a:t>
            </a:r>
          </a:p>
          <a:p>
            <a:endParaRPr kumimoji="1" lang="en-US" altLang="ko-KR" sz="2000" dirty="0"/>
          </a:p>
          <a:p>
            <a:r>
              <a:rPr kumimoji="1" lang="en-US" altLang="ko-KR" sz="2000" dirty="0"/>
              <a:t>Example of IE</a:t>
            </a:r>
          </a:p>
          <a:p>
            <a:pPr lvl="1"/>
            <a:r>
              <a:rPr kumimoji="1" lang="ko-KR" altLang="en-US" sz="1600" dirty="0"/>
              <a:t>쇼핑 상품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가격 비교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요약 </a:t>
            </a:r>
            <a:r>
              <a:rPr kumimoji="1" lang="en-US" altLang="ko-KR" sz="1600" dirty="0"/>
              <a:t>(E-Commerce)</a:t>
            </a:r>
          </a:p>
          <a:p>
            <a:pPr lvl="1"/>
            <a:r>
              <a:rPr kumimoji="1" lang="en-US" altLang="ko-KR" sz="1600" dirty="0"/>
              <a:t>QA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system</a:t>
            </a:r>
          </a:p>
          <a:p>
            <a:pPr lvl="1"/>
            <a:r>
              <a:rPr kumimoji="1" lang="ko-KR" altLang="en-US" sz="1600" dirty="0"/>
              <a:t>온라인 광고</a:t>
            </a:r>
            <a:endParaRPr kumimoji="1" lang="en-US" altLang="ko-KR" sz="1600" dirty="0"/>
          </a:p>
          <a:p>
            <a:pPr lvl="1"/>
            <a:r>
              <a:rPr kumimoji="1" lang="en-US" altLang="ko-KR" sz="1600" dirty="0"/>
              <a:t>…</a:t>
            </a:r>
          </a:p>
          <a:p>
            <a:pPr lvl="1"/>
            <a:endParaRPr kumimoji="1" lang="en-US" altLang="ko-KR" sz="16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C4FE2A4E-4AB2-5249-AAD5-D00E1443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Information Extraction</a:t>
            </a:r>
            <a:endParaRPr kumimoji="1" lang="ko-KR" alt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71C37A-E4BA-C14C-B9B3-702CA981659F}"/>
              </a:ext>
            </a:extLst>
          </p:cNvPr>
          <p:cNvSpPr txBox="1"/>
          <p:nvPr/>
        </p:nvSpPr>
        <p:spPr>
          <a:xfrm>
            <a:off x="512379" y="5735134"/>
            <a:ext cx="7154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Unstructured text 			</a:t>
            </a:r>
            <a:r>
              <a:rPr kumimoji="1" lang="en-US" altLang="ko-KR" dirty="0">
                <a:sym typeface="Wingdings" pitchFamily="2" charset="2"/>
              </a:rPr>
              <a:t>structured information</a:t>
            </a:r>
            <a:endParaRPr kumimoji="1" lang="ko-KR" altLang="en-US" dirty="0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5B6EF708-E1F2-7745-8394-27368FD5C949}"/>
              </a:ext>
            </a:extLst>
          </p:cNvPr>
          <p:cNvCxnSpPr/>
          <p:nvPr/>
        </p:nvCxnSpPr>
        <p:spPr>
          <a:xfrm>
            <a:off x="2877630" y="5942660"/>
            <a:ext cx="221093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4A35CA6-B3D7-174B-AE5C-F3239855F3E5}"/>
              </a:ext>
            </a:extLst>
          </p:cNvPr>
          <p:cNvSpPr txBox="1"/>
          <p:nvPr/>
        </p:nvSpPr>
        <p:spPr>
          <a:xfrm>
            <a:off x="3596383" y="6008519"/>
            <a:ext cx="731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extract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F233BF-87BF-0E4D-B3B6-55F35284182D}"/>
              </a:ext>
            </a:extLst>
          </p:cNvPr>
          <p:cNvSpPr txBox="1"/>
          <p:nvPr/>
        </p:nvSpPr>
        <p:spPr>
          <a:xfrm>
            <a:off x="7666389" y="5735134"/>
            <a:ext cx="164339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(NLP</a:t>
            </a:r>
            <a:r>
              <a:rPr kumimoji="1"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를</a:t>
            </a:r>
            <a:r>
              <a:rPr kumimoji="1"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위해 사용</a:t>
            </a:r>
            <a:r>
              <a:rPr kumimoji="1"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  <a:p>
            <a:r>
              <a:rPr kumimoji="1"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(NLP</a:t>
            </a:r>
            <a:r>
              <a:rPr kumimoji="1"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의 </a:t>
            </a:r>
            <a:r>
              <a:rPr kumimoji="1"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subtask)</a:t>
            </a:r>
          </a:p>
          <a:p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719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Text mining</a:t>
            </a:r>
            <a:endParaRPr kumimoji="1" lang="ko-KR" altLang="en-US" sz="24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411CC9-63E4-5E46-9A23-1EC0A51D7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379" y="1253331"/>
            <a:ext cx="10515600" cy="4351338"/>
          </a:xfrm>
        </p:spPr>
        <p:txBody>
          <a:bodyPr>
            <a:normAutofit/>
          </a:bodyPr>
          <a:lstStyle/>
          <a:p>
            <a:r>
              <a:rPr kumimoji="1" lang="ko-KR" altLang="en-US" sz="2000" dirty="0"/>
              <a:t>자연어 처리 기술 기반 텍스트 </a:t>
            </a:r>
            <a:r>
              <a:rPr kumimoji="1" lang="ko-KR" altLang="en-US" sz="2000" dirty="0" err="1"/>
              <a:t>마이닝</a:t>
            </a:r>
            <a:endParaRPr kumimoji="1" lang="en-US" altLang="ko-KR" sz="2000" dirty="0"/>
          </a:p>
          <a:p>
            <a:pPr lvl="1"/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NLP  </a:t>
            </a:r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itchFamily="2" charset="2"/>
              </a:rPr>
              <a:t> IE  Text mining</a:t>
            </a:r>
          </a:p>
          <a:p>
            <a:pPr lvl="1"/>
            <a:r>
              <a:rPr kumimoji="1"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itchFamily="2" charset="2"/>
              </a:rPr>
              <a:t>Bigdata </a:t>
            </a:r>
            <a:endParaRPr kumimoji="1" lang="en-US" altLang="ko-K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kumimoji="1" lang="en-US" altLang="ko-KR" sz="2000" dirty="0"/>
              <a:t>Data mining</a:t>
            </a:r>
          </a:p>
          <a:p>
            <a:pPr lvl="1"/>
            <a:r>
              <a:rPr kumimoji="1" lang="en-US" altLang="ko-KR" sz="1600" dirty="0"/>
              <a:t>Structured data (</a:t>
            </a:r>
            <a:r>
              <a:rPr kumimoji="1" lang="ko-KR" altLang="en-US" sz="1600" dirty="0"/>
              <a:t>수치와 같은 </a:t>
            </a:r>
            <a:r>
              <a:rPr kumimoji="1" lang="ko-KR" altLang="en-US" sz="1600" i="1" dirty="0"/>
              <a:t>정형화된 데이터</a:t>
            </a:r>
            <a:r>
              <a:rPr kumimoji="1" lang="en-US" altLang="ko-KR" sz="1600" dirty="0"/>
              <a:t>)</a:t>
            </a:r>
          </a:p>
          <a:p>
            <a:pPr lvl="1"/>
            <a:r>
              <a:rPr kumimoji="1" lang="en-US" altLang="ko-KR" sz="1600" dirty="0"/>
              <a:t>Classification (decision tree)</a:t>
            </a:r>
          </a:p>
          <a:p>
            <a:pPr lvl="1"/>
            <a:r>
              <a:rPr kumimoji="1" lang="en-US" altLang="ko-KR" sz="1600" dirty="0"/>
              <a:t>Clustering </a:t>
            </a:r>
          </a:p>
          <a:p>
            <a:pPr lvl="1"/>
            <a:endParaRPr kumimoji="1" lang="en-US" altLang="ko-KR" sz="1600" dirty="0"/>
          </a:p>
          <a:p>
            <a:r>
              <a:rPr kumimoji="1" lang="en-US" altLang="ko-KR" sz="2000" dirty="0"/>
              <a:t>Text mining</a:t>
            </a:r>
          </a:p>
          <a:p>
            <a:pPr lvl="1"/>
            <a:r>
              <a:rPr kumimoji="1" lang="en-US" altLang="ko-KR" sz="1600" dirty="0"/>
              <a:t>Unstructured data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문자와 같은 </a:t>
            </a:r>
            <a:r>
              <a:rPr kumimoji="1" lang="ko-KR" altLang="en-US" sz="1600" i="1" dirty="0"/>
              <a:t>반</a:t>
            </a:r>
            <a:r>
              <a:rPr kumimoji="1" lang="en-US" altLang="ko-KR" sz="1600" i="1" dirty="0"/>
              <a:t>/</a:t>
            </a:r>
            <a:r>
              <a:rPr kumimoji="1" lang="ko-KR" altLang="en-US" sz="1600" i="1" dirty="0"/>
              <a:t>비정형화된 데이터</a:t>
            </a:r>
            <a:r>
              <a:rPr kumimoji="1" lang="en-US" altLang="ko-KR" sz="1600" dirty="0"/>
              <a:t>)</a:t>
            </a:r>
          </a:p>
          <a:p>
            <a:pPr lvl="1"/>
            <a:r>
              <a:rPr kumimoji="1" lang="en-US" altLang="ko-KR" sz="1600" dirty="0"/>
              <a:t>Data mining + NLP</a:t>
            </a:r>
          </a:p>
          <a:p>
            <a:pPr lvl="1"/>
            <a:r>
              <a:rPr kumimoji="1" lang="ko-KR" altLang="en-US" sz="1600" dirty="0"/>
              <a:t>자연어 자체에 영향을 많이 받음</a:t>
            </a:r>
            <a:endParaRPr kumimoji="1" lang="en-US" altLang="ko-KR" sz="1600" dirty="0"/>
          </a:p>
          <a:p>
            <a:pPr lvl="1"/>
            <a:r>
              <a:rPr kumimoji="1" lang="ko-KR" altLang="en-US" sz="1600" dirty="0" err="1"/>
              <a:t>워드클라우드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빈도수가 높은 단어 표현</a:t>
            </a:r>
            <a:r>
              <a:rPr kumimoji="1" lang="en-US" altLang="ko-KR" sz="1600" dirty="0"/>
              <a:t>)</a:t>
            </a:r>
            <a:endParaRPr kumimoji="1" lang="ko-KR" alt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7ED8FE-FE56-8E47-8896-1CAE8B12C2B6}"/>
              </a:ext>
            </a:extLst>
          </p:cNvPr>
          <p:cNvSpPr txBox="1"/>
          <p:nvPr/>
        </p:nvSpPr>
        <p:spPr>
          <a:xfrm>
            <a:off x="215300" y="6490099"/>
            <a:ext cx="45288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출처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김정숙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(2012),</a:t>
            </a:r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빅데이터 활용과 관련기술 고찰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한국콘텐츠학회지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10(1),</a:t>
            </a:r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34-40.</a:t>
            </a:r>
            <a:endParaRPr kumimoji="1" lang="en" altLang="ko-KR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420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Text mining</a:t>
            </a:r>
            <a:endParaRPr kumimoji="1" lang="ko-KR" altLang="en-US" sz="24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411CC9-63E4-5E46-9A23-1EC0A51D7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379" y="1253330"/>
            <a:ext cx="10515600" cy="4772331"/>
          </a:xfrm>
        </p:spPr>
        <p:txBody>
          <a:bodyPr>
            <a:normAutofit/>
          </a:bodyPr>
          <a:lstStyle/>
          <a:p>
            <a:r>
              <a:rPr kumimoji="1" lang="en-US" altLang="ko-KR" sz="2000" dirty="0"/>
              <a:t>Text summarization</a:t>
            </a:r>
          </a:p>
          <a:p>
            <a:r>
              <a:rPr kumimoji="1" lang="en-US" altLang="ko-KR" sz="2000" dirty="0"/>
              <a:t>Content recommendation</a:t>
            </a:r>
          </a:p>
          <a:p>
            <a:r>
              <a:rPr kumimoji="1" lang="en-US" altLang="ko-KR" sz="2000" dirty="0"/>
              <a:t>Question answering</a:t>
            </a:r>
          </a:p>
          <a:p>
            <a:r>
              <a:rPr kumimoji="1" lang="en-US" altLang="ko-KR" sz="2000" dirty="0"/>
              <a:t>Sentiment analysis</a:t>
            </a:r>
          </a:p>
          <a:p>
            <a:r>
              <a:rPr kumimoji="1" lang="en-US" altLang="ko-KR" sz="2000" dirty="0"/>
              <a:t>Visualization</a:t>
            </a:r>
          </a:p>
          <a:p>
            <a:endParaRPr kumimoji="1" lang="en-US" altLang="ko-KR" sz="2000" dirty="0"/>
          </a:p>
          <a:p>
            <a:r>
              <a:rPr kumimoji="1" lang="ko-KR" altLang="en-US" sz="2000" dirty="0"/>
              <a:t>특정 주제의 논문 검색</a:t>
            </a:r>
            <a:endParaRPr kumimoji="1" lang="en-US" altLang="ko-KR" sz="2000" dirty="0"/>
          </a:p>
          <a:p>
            <a:r>
              <a:rPr kumimoji="1" lang="ko-KR" altLang="en-US" sz="2000" dirty="0" err="1"/>
              <a:t>스펨메일</a:t>
            </a:r>
            <a:r>
              <a:rPr kumimoji="1" lang="ko-KR" altLang="en-US" sz="2000" dirty="0"/>
              <a:t> 여과</a:t>
            </a:r>
            <a:endParaRPr kumimoji="1" lang="en-US" altLang="ko-KR" sz="2000" dirty="0"/>
          </a:p>
          <a:p>
            <a:r>
              <a:rPr kumimoji="1" lang="ko-KR" altLang="en-US" sz="2000" dirty="0"/>
              <a:t>영화 흥행 예측 연구</a:t>
            </a:r>
            <a:endParaRPr kumimoji="1" lang="en-US" altLang="ko-KR" sz="2000" dirty="0"/>
          </a:p>
          <a:p>
            <a:r>
              <a:rPr kumimoji="1" lang="ko-KR" altLang="en-US" sz="2000" dirty="0" err="1"/>
              <a:t>경제심리</a:t>
            </a:r>
            <a:r>
              <a:rPr kumimoji="1" lang="ko-KR" altLang="en-US" sz="2000" dirty="0"/>
              <a:t> 관련 문서 분류</a:t>
            </a:r>
            <a:endParaRPr kumimoji="1" lang="en-US" altLang="ko-KR" sz="2000" dirty="0"/>
          </a:p>
          <a:p>
            <a:r>
              <a:rPr kumimoji="1" lang="ko-KR" altLang="en-US" sz="2000" dirty="0"/>
              <a:t>마케팅</a:t>
            </a:r>
            <a:r>
              <a:rPr kumimoji="1" lang="en-US" altLang="ko-KR" sz="2000" dirty="0"/>
              <a:t>(</a:t>
            </a:r>
            <a:r>
              <a:rPr kumimoji="1" lang="ko-KR" altLang="en-US" sz="2000" dirty="0"/>
              <a:t>맥주 안주 만두</a:t>
            </a:r>
            <a:r>
              <a:rPr kumimoji="1" lang="en-US" altLang="ko-KR" sz="2000" dirty="0"/>
              <a:t>)</a:t>
            </a:r>
          </a:p>
          <a:p>
            <a:endParaRPr kumimoji="1" lang="ko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E5998BC-FD88-4D48-8C1F-B73FC4E84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5245" y="1347535"/>
            <a:ext cx="6512037" cy="4384826"/>
          </a:xfrm>
          <a:prstGeom prst="rect">
            <a:avLst/>
          </a:prstGeom>
        </p:spPr>
      </p:pic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07A46E83-F881-954B-9264-3289FDB9AA81}"/>
              </a:ext>
            </a:extLst>
          </p:cNvPr>
          <p:cNvCxnSpPr>
            <a:cxnSpLocks/>
          </p:cNvCxnSpPr>
          <p:nvPr/>
        </p:nvCxnSpPr>
        <p:spPr>
          <a:xfrm>
            <a:off x="5364569" y="955581"/>
            <a:ext cx="0" cy="516873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89D8977-71B0-B346-B97F-2D1945F87817}"/>
              </a:ext>
            </a:extLst>
          </p:cNvPr>
          <p:cNvSpPr txBox="1"/>
          <p:nvPr/>
        </p:nvSpPr>
        <p:spPr>
          <a:xfrm>
            <a:off x="7146881" y="790639"/>
            <a:ext cx="3247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IBM WEX Content Analytics</a:t>
            </a:r>
            <a:endParaRPr kumimoji="1" lang="ko-KR" altLang="en-US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0146541-3409-0347-9CF5-1DF9BC90694F}"/>
              </a:ext>
            </a:extLst>
          </p:cNvPr>
          <p:cNvSpPr/>
          <p:nvPr/>
        </p:nvSpPr>
        <p:spPr>
          <a:xfrm>
            <a:off x="489417" y="6025661"/>
            <a:ext cx="445976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dirty="0"/>
              <a:t>분류</a:t>
            </a:r>
            <a:r>
              <a:rPr kumimoji="1" lang="en-US" altLang="ko-KR" sz="1600" dirty="0"/>
              <a:t>(Categorization) / </a:t>
            </a:r>
            <a:r>
              <a:rPr kumimoji="1" lang="ko-KR" altLang="en-US" sz="1600" dirty="0"/>
              <a:t>요약</a:t>
            </a:r>
            <a:r>
              <a:rPr kumimoji="1" lang="en-US" altLang="ko-KR" sz="1600" dirty="0"/>
              <a:t>(Summarization) / </a:t>
            </a:r>
            <a:r>
              <a:rPr kumimoji="1" lang="ko-KR" altLang="en-US" sz="1600" dirty="0"/>
              <a:t>군집화</a:t>
            </a:r>
            <a:r>
              <a:rPr kumimoji="1" lang="en-US" altLang="ko-KR" sz="1600" dirty="0"/>
              <a:t>(Clustering)</a:t>
            </a:r>
          </a:p>
        </p:txBody>
      </p:sp>
    </p:spTree>
    <p:extLst>
      <p:ext uri="{BB962C8B-B14F-4D97-AF65-F5344CB8AC3E}">
        <p14:creationId xmlns:p14="http://schemas.microsoft.com/office/powerpoint/2010/main" val="3217627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19D1C1-89D6-EB45-875D-628A598234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06709" y="5764703"/>
            <a:ext cx="1828800" cy="589206"/>
          </a:xfrm>
        </p:spPr>
        <p:txBody>
          <a:bodyPr>
            <a:noAutofit/>
          </a:bodyPr>
          <a:lstStyle/>
          <a:p>
            <a:r>
              <a:rPr kumimoji="1" lang="en-US" altLang="ko-KR" sz="2800" dirty="0"/>
              <a:t>EOD</a:t>
            </a:r>
            <a:endParaRPr kumimoji="1"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88448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ko-KR" altLang="en-US" sz="2400"/>
              <a:t>자연어 처리</a:t>
            </a:r>
            <a:r>
              <a:rPr kumimoji="1" lang="en-US" altLang="ko-KR" sz="2400"/>
              <a:t>(NLP)</a:t>
            </a:r>
            <a:endParaRPr kumimoji="1" lang="ko-KR" altLang="en-US" sz="2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118615-AFBC-9042-B753-589ADEA45106}"/>
              </a:ext>
            </a:extLst>
          </p:cNvPr>
          <p:cNvSpPr txBox="1"/>
          <p:nvPr/>
        </p:nvSpPr>
        <p:spPr>
          <a:xfrm>
            <a:off x="8020594" y="1983937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Applications</a:t>
            </a:r>
            <a:endParaRPr kumimoji="1" lang="ko-KR" altLang="en-US" b="1" dirty="0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48CC7D66-8DFB-F442-B812-2582E7544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83" y="1654052"/>
            <a:ext cx="6070963" cy="352373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25" name="그림 24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9A61667E-5AB8-854C-8476-C35D5539B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006" y="1667131"/>
            <a:ext cx="5537904" cy="352373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71966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ko-KR" altLang="en-US" sz="2400"/>
              <a:t>자연어 처리</a:t>
            </a:r>
            <a:r>
              <a:rPr kumimoji="1" lang="en-US" altLang="ko-KR" sz="2400"/>
              <a:t>(NLP)</a:t>
            </a:r>
            <a:endParaRPr kumimoji="1" lang="ko-KR" altLang="en-US" sz="24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411CC9-63E4-5E46-9A23-1EC0A51D7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444" y="1553438"/>
            <a:ext cx="6378146" cy="5369892"/>
          </a:xfrm>
        </p:spPr>
        <p:txBody>
          <a:bodyPr>
            <a:normAutofit/>
          </a:bodyPr>
          <a:lstStyle/>
          <a:p>
            <a:r>
              <a:rPr kumimoji="1" lang="en-US" altLang="ko-KR" sz="2000" dirty="0"/>
              <a:t>Natural Language    </a:t>
            </a:r>
            <a:r>
              <a:rPr kumimoji="1" lang="en-US" altLang="ko-KR" sz="2000" dirty="0">
                <a:sym typeface="Wingdings" pitchFamily="2" charset="2"/>
              </a:rPr>
              <a:t>    processing(</a:t>
            </a:r>
            <a:r>
              <a:rPr kumimoji="1" lang="ko-KR" altLang="en-US" sz="2000" dirty="0">
                <a:sym typeface="Wingdings" pitchFamily="2" charset="2"/>
              </a:rPr>
              <a:t>처리</a:t>
            </a:r>
            <a:r>
              <a:rPr kumimoji="1" lang="en-US" altLang="ko-KR" sz="2000" dirty="0">
                <a:sym typeface="Wingdings" pitchFamily="2" charset="2"/>
              </a:rPr>
              <a:t>)</a:t>
            </a:r>
          </a:p>
          <a:p>
            <a:pPr lvl="1"/>
            <a:r>
              <a:rPr kumimoji="1" lang="en-US" altLang="ko-KR" sz="1600" dirty="0">
                <a:sym typeface="Wingdings" pitchFamily="2" charset="2"/>
              </a:rPr>
              <a:t>Speech</a:t>
            </a:r>
          </a:p>
          <a:p>
            <a:pPr lvl="1"/>
            <a:r>
              <a:rPr kumimoji="1" lang="en-US" altLang="ko-KR" sz="1600" dirty="0">
                <a:sym typeface="Wingdings" pitchFamily="2" charset="2"/>
              </a:rPr>
              <a:t>Text </a:t>
            </a:r>
          </a:p>
          <a:p>
            <a:endParaRPr kumimoji="1" lang="en-US" altLang="ko-KR" sz="2000" dirty="0">
              <a:sym typeface="Wingdings" pitchFamily="2" charset="2"/>
            </a:endParaRPr>
          </a:p>
          <a:p>
            <a:endParaRPr kumimoji="1" lang="en-US" altLang="ko-KR" sz="2000" dirty="0">
              <a:sym typeface="Wingdings" pitchFamily="2" charset="2"/>
            </a:endParaRPr>
          </a:p>
          <a:p>
            <a:r>
              <a:rPr kumimoji="1" lang="en-US" altLang="ko-KR" sz="2000" dirty="0">
                <a:sym typeface="Wingdings" pitchFamily="2" charset="2"/>
              </a:rPr>
              <a:t>Goal(</a:t>
            </a:r>
            <a:r>
              <a:rPr kumimoji="1" lang="ko-KR" altLang="en-US" sz="2000" dirty="0">
                <a:sym typeface="Wingdings" pitchFamily="2" charset="2"/>
              </a:rPr>
              <a:t>목표</a:t>
            </a:r>
            <a:r>
              <a:rPr kumimoji="1" lang="en-US" altLang="ko-KR" sz="2000" dirty="0">
                <a:sym typeface="Wingdings" pitchFamily="2" charset="2"/>
              </a:rPr>
              <a:t>)</a:t>
            </a:r>
          </a:p>
          <a:p>
            <a:pPr lvl="1"/>
            <a:r>
              <a:rPr kumimoji="1" lang="ko-KR" altLang="en-US" sz="1600" dirty="0">
                <a:sym typeface="Wingdings" pitchFamily="2" charset="2"/>
              </a:rPr>
              <a:t>검색</a:t>
            </a:r>
            <a:endParaRPr kumimoji="1" lang="en-US" altLang="ko-KR" sz="1600" dirty="0">
              <a:sym typeface="Wingdings" pitchFamily="2" charset="2"/>
            </a:endParaRPr>
          </a:p>
          <a:p>
            <a:pPr lvl="1"/>
            <a:r>
              <a:rPr kumimoji="1" lang="ko-KR" altLang="en-US" sz="1600" dirty="0">
                <a:sym typeface="Wingdings" pitchFamily="2" charset="2"/>
              </a:rPr>
              <a:t>광고 매칭</a:t>
            </a:r>
            <a:endParaRPr kumimoji="1" lang="en-US" altLang="ko-KR" sz="1600" dirty="0">
              <a:sym typeface="Wingdings" pitchFamily="2" charset="2"/>
            </a:endParaRPr>
          </a:p>
          <a:p>
            <a:pPr lvl="1"/>
            <a:r>
              <a:rPr kumimoji="1" lang="ko-KR" altLang="en-US" sz="1600" dirty="0">
                <a:sym typeface="Wingdings" pitchFamily="2" charset="2"/>
              </a:rPr>
              <a:t>마케팅</a:t>
            </a:r>
            <a:r>
              <a:rPr kumimoji="1" lang="en-US" altLang="ko-KR" sz="1600" dirty="0">
                <a:sym typeface="Wingdings" pitchFamily="2" charset="2"/>
              </a:rPr>
              <a:t>/</a:t>
            </a:r>
            <a:r>
              <a:rPr kumimoji="1" lang="ko-KR" altLang="en-US" sz="1600" dirty="0">
                <a:sym typeface="Wingdings" pitchFamily="2" charset="2"/>
              </a:rPr>
              <a:t>금융에서의 감성 분석</a:t>
            </a:r>
            <a:endParaRPr kumimoji="1" lang="en-US" altLang="ko-KR" sz="1600" dirty="0">
              <a:sym typeface="Wingdings" pitchFamily="2" charset="2"/>
            </a:endParaRPr>
          </a:p>
          <a:p>
            <a:pPr lvl="1"/>
            <a:r>
              <a:rPr kumimoji="1" lang="ko-KR" altLang="en-US" sz="1600" dirty="0">
                <a:sym typeface="Wingdings" pitchFamily="2" charset="2"/>
              </a:rPr>
              <a:t>자동번역</a:t>
            </a:r>
            <a:endParaRPr kumimoji="1" lang="en-US" altLang="ko-KR" sz="1600" dirty="0">
              <a:sym typeface="Wingdings" pitchFamily="2" charset="2"/>
            </a:endParaRPr>
          </a:p>
          <a:p>
            <a:pPr lvl="1"/>
            <a:r>
              <a:rPr kumimoji="1" lang="ko-KR" altLang="en-US" sz="1600" dirty="0" err="1">
                <a:sym typeface="Wingdings" pitchFamily="2" charset="2"/>
              </a:rPr>
              <a:t>챗봇</a:t>
            </a:r>
            <a:endParaRPr kumimoji="1" lang="en-US" altLang="ko-KR" sz="1600" dirty="0">
              <a:sym typeface="Wingdings" pitchFamily="2" charset="2"/>
            </a:endParaRPr>
          </a:p>
          <a:p>
            <a:pPr lvl="1"/>
            <a:endParaRPr kumimoji="1" lang="en-US" altLang="ko-KR" sz="1600" dirty="0">
              <a:sym typeface="Wingdings" pitchFamily="2" charset="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B96223-2611-424B-B881-B261C10C288C}"/>
              </a:ext>
            </a:extLst>
          </p:cNvPr>
          <p:cNvSpPr txBox="1"/>
          <p:nvPr/>
        </p:nvSpPr>
        <p:spPr>
          <a:xfrm>
            <a:off x="3902762" y="1894129"/>
            <a:ext cx="1467068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400" dirty="0"/>
              <a:t>컴퓨터 과학</a:t>
            </a: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400" dirty="0"/>
              <a:t>인공지능</a:t>
            </a:r>
            <a:r>
              <a:rPr kumimoji="1" lang="en-US" altLang="ko-KR" sz="1400" dirty="0"/>
              <a:t>(AI)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400" dirty="0"/>
              <a:t>언어학</a:t>
            </a:r>
            <a:endParaRPr kumimoji="1"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ko-KR" altLang="en-US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66390237-D380-804F-929D-196167AE96E9}"/>
              </a:ext>
            </a:extLst>
          </p:cNvPr>
          <p:cNvGrpSpPr/>
          <p:nvPr/>
        </p:nvGrpSpPr>
        <p:grpSpPr>
          <a:xfrm>
            <a:off x="5980951" y="1639089"/>
            <a:ext cx="6443900" cy="1667203"/>
            <a:chOff x="5748100" y="3059668"/>
            <a:chExt cx="6443900" cy="1667203"/>
          </a:xfrm>
        </p:grpSpPr>
        <p:sp>
          <p:nvSpPr>
            <p:cNvPr id="8" name="왼쪽/오른쪽 화살표[L] 7">
              <a:extLst>
                <a:ext uri="{FF2B5EF4-FFF2-40B4-BE49-F238E27FC236}">
                  <a16:creationId xmlns:a16="http://schemas.microsoft.com/office/drawing/2014/main" id="{C9F60427-5EB0-D948-8B6E-CABFF5ACF541}"/>
                </a:ext>
              </a:extLst>
            </p:cNvPr>
            <p:cNvSpPr/>
            <p:nvPr/>
          </p:nvSpPr>
          <p:spPr>
            <a:xfrm>
              <a:off x="6253469" y="3059668"/>
              <a:ext cx="4945667" cy="369332"/>
            </a:xfrm>
            <a:prstGeom prst="leftRightArrow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261B32A-55F4-604E-84DE-8E2C626E7E6E}"/>
                </a:ext>
              </a:extLst>
            </p:cNvPr>
            <p:cNvSpPr txBox="1"/>
            <p:nvPr/>
          </p:nvSpPr>
          <p:spPr>
            <a:xfrm>
              <a:off x="6149390" y="3403432"/>
              <a:ext cx="50610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dirty="0"/>
                <a:t>쉬움</a:t>
              </a:r>
              <a:r>
                <a:rPr kumimoji="1" lang="en-US" altLang="ko-KR" dirty="0"/>
                <a:t>		</a:t>
              </a:r>
              <a:r>
                <a:rPr kumimoji="1" lang="ko-KR" altLang="en-US" dirty="0"/>
                <a:t>   중간</a:t>
              </a:r>
              <a:r>
                <a:rPr kumimoji="1" lang="en-US" altLang="ko-KR" dirty="0"/>
                <a:t>		</a:t>
              </a:r>
              <a:r>
                <a:rPr kumimoji="1" lang="ko-KR" altLang="en-US" dirty="0"/>
                <a:t>  </a:t>
              </a:r>
              <a:r>
                <a:rPr kumimoji="1" lang="en-US" altLang="ko-KR" dirty="0"/>
                <a:t>    </a:t>
              </a:r>
              <a:r>
                <a:rPr kumimoji="1" lang="ko-KR" altLang="en-US" dirty="0"/>
                <a:t>어려움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8955E63-5CCF-7242-9409-CC15055C7A6B}"/>
                </a:ext>
              </a:extLst>
            </p:cNvPr>
            <p:cNvSpPr txBox="1"/>
            <p:nvPr/>
          </p:nvSpPr>
          <p:spPr>
            <a:xfrm>
              <a:off x="5748100" y="3772764"/>
              <a:ext cx="1433406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ko-KR" altLang="en-US" sz="1400" dirty="0"/>
                <a:t>스펠링 체크</a:t>
              </a:r>
              <a:endParaRPr kumimoji="1" lang="en-US" altLang="ko-KR" sz="1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ko-KR" altLang="en-US" sz="1400" dirty="0"/>
                <a:t>키워드 검사</a:t>
              </a:r>
              <a:endParaRPr kumimoji="1" lang="en-US" altLang="ko-KR" sz="1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ko-KR" altLang="en-US" sz="1400" dirty="0"/>
                <a:t>유사어 감지</a:t>
              </a:r>
              <a:endParaRPr kumimoji="1" lang="en-US" altLang="ko-KR" sz="1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kumimoji="1" lang="ko-KR" altLang="en-US" sz="14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491BC8B-F578-734F-85FF-F55F1161A9F2}"/>
                </a:ext>
              </a:extLst>
            </p:cNvPr>
            <p:cNvSpPr txBox="1"/>
            <p:nvPr/>
          </p:nvSpPr>
          <p:spPr>
            <a:xfrm>
              <a:off x="7605874" y="3800468"/>
              <a:ext cx="222166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ko-KR" altLang="en-US" sz="1400" dirty="0"/>
                <a:t>웹사이트 및 서류의 형태 해석</a:t>
              </a:r>
              <a:endParaRPr kumimoji="1" lang="en-US" altLang="ko-KR" sz="1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ko-KR" altLang="en-US" sz="1400" dirty="0"/>
                <a:t>구문 해석 </a:t>
              </a:r>
              <a:endParaRPr kumimoji="1" lang="en-US" altLang="ko-KR" sz="14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F33C27-D003-A640-9CFA-981E19D16C3F}"/>
                </a:ext>
              </a:extLst>
            </p:cNvPr>
            <p:cNvSpPr txBox="1"/>
            <p:nvPr/>
          </p:nvSpPr>
          <p:spPr>
            <a:xfrm>
              <a:off x="10175765" y="3800467"/>
              <a:ext cx="201623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ko-KR" altLang="en-US" sz="1400" dirty="0"/>
                <a:t>기계 번역</a:t>
              </a:r>
              <a:endParaRPr kumimoji="1" lang="en-US" altLang="ko-KR" sz="1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ko-KR" altLang="en-US" sz="1400" dirty="0"/>
                <a:t>감성 분석</a:t>
              </a:r>
              <a:endParaRPr kumimoji="1" lang="en-US" altLang="ko-KR" sz="1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ko-KR" altLang="en-US" sz="1400" dirty="0"/>
                <a:t>질의응답 시스템</a:t>
              </a:r>
              <a:endParaRPr kumimoji="1" lang="en-US" altLang="ko-KR" sz="1400" dirty="0"/>
            </a:p>
          </p:txBody>
        </p:sp>
      </p:grp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C22208D4-F687-4E4A-9764-BC3573B14A7A}"/>
              </a:ext>
            </a:extLst>
          </p:cNvPr>
          <p:cNvCxnSpPr>
            <a:cxnSpLocks/>
          </p:cNvCxnSpPr>
          <p:nvPr/>
        </p:nvCxnSpPr>
        <p:spPr>
          <a:xfrm>
            <a:off x="5850323" y="1246625"/>
            <a:ext cx="0" cy="516873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6118615-AFBC-9042-B753-589ADEA45106}"/>
              </a:ext>
            </a:extLst>
          </p:cNvPr>
          <p:cNvSpPr txBox="1"/>
          <p:nvPr/>
        </p:nvSpPr>
        <p:spPr>
          <a:xfrm>
            <a:off x="8020594" y="1184106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Applications</a:t>
            </a:r>
            <a:endParaRPr kumimoji="1" lang="ko-KR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EB3984-CF70-634B-8833-713050B77E7A}"/>
              </a:ext>
            </a:extLst>
          </p:cNvPr>
          <p:cNvSpPr txBox="1"/>
          <p:nvPr/>
        </p:nvSpPr>
        <p:spPr>
          <a:xfrm>
            <a:off x="6330817" y="3888790"/>
            <a:ext cx="556781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/>
              <a:t>Syntactics </a:t>
            </a:r>
            <a:r>
              <a:rPr kumimoji="1" lang="en-US" altLang="ko-KR" sz="2000" dirty="0">
                <a:sym typeface="Wingdings" pitchFamily="2" charset="2"/>
              </a:rPr>
              <a:t></a:t>
            </a:r>
            <a:r>
              <a:rPr kumimoji="1" lang="en-US" altLang="ko-KR" sz="2000" dirty="0"/>
              <a:t> semantics </a:t>
            </a:r>
            <a:r>
              <a:rPr kumimoji="1" lang="en-US" altLang="ko-KR" sz="2000" dirty="0">
                <a:sym typeface="Wingdings" pitchFamily="2" charset="2"/>
              </a:rPr>
              <a:t></a:t>
            </a:r>
            <a:r>
              <a:rPr kumimoji="1" lang="en-US" altLang="ko-KR" sz="2000" dirty="0"/>
              <a:t> human cognition</a:t>
            </a:r>
          </a:p>
          <a:p>
            <a:r>
              <a:rPr kumimoji="1"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words	         </a:t>
            </a:r>
            <a:r>
              <a:rPr kumimoji="1"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kumimoji="1"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concepts             </a:t>
            </a:r>
            <a:r>
              <a:rPr kumimoji="1"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</a:t>
            </a:r>
            <a:r>
              <a:rPr kumimoji="1"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narratives</a:t>
            </a:r>
          </a:p>
          <a:p>
            <a:endParaRPr kumimoji="1"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kumimoji="1"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kumimoji="1"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kumimoji="1" lang="en-US" altLang="ko-KR" dirty="0"/>
              <a:t>Common sense project</a:t>
            </a:r>
            <a:r>
              <a:rPr kumimoji="1" lang="ko-KR" altLang="en-US" dirty="0"/>
              <a:t>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NLP </a:t>
            </a:r>
            <a:r>
              <a:rPr kumimoji="1" lang="ko-KR" altLang="en-US" dirty="0">
                <a:sym typeface="Wingdings" pitchFamily="2" charset="2"/>
              </a:rPr>
              <a:t>연구에 많은 영향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(textual affect sensing, causal conversation understanding, opinion mining, storytelling and more)</a:t>
            </a:r>
            <a:endParaRPr kumimoji="1" lang="en-US" altLang="ko-KR" dirty="0"/>
          </a:p>
          <a:p>
            <a:endParaRPr kumimoji="1" lang="ko-KR" altLang="en-US" dirty="0"/>
          </a:p>
        </p:txBody>
      </p:sp>
      <p:cxnSp>
        <p:nvCxnSpPr>
          <p:cNvPr id="39" name="구부러진 연결선[U] 38">
            <a:extLst>
              <a:ext uri="{FF2B5EF4-FFF2-40B4-BE49-F238E27FC236}">
                <a16:creationId xmlns:a16="http://schemas.microsoft.com/office/drawing/2014/main" id="{B5ECC05C-4BD5-E640-A75B-DE368A4A5B41}"/>
              </a:ext>
            </a:extLst>
          </p:cNvPr>
          <p:cNvCxnSpPr>
            <a:cxnSpLocks/>
          </p:cNvCxnSpPr>
          <p:nvPr/>
        </p:nvCxnSpPr>
        <p:spPr>
          <a:xfrm rot="10800000" flipV="1">
            <a:off x="8298180" y="4238382"/>
            <a:ext cx="1266426" cy="802247"/>
          </a:xfrm>
          <a:prstGeom prst="curvedConnector3">
            <a:avLst>
              <a:gd name="adj1" fmla="val 2382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5418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ko-KR" altLang="en-US" sz="2400"/>
              <a:t>자연어 처리</a:t>
            </a:r>
            <a:r>
              <a:rPr kumimoji="1" lang="en-US" altLang="ko-KR" sz="2400"/>
              <a:t>(NLP)</a:t>
            </a:r>
            <a:endParaRPr kumimoji="1" lang="ko-KR" altLang="en-US" sz="2400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2905326-42EF-EE41-B4FC-8A3D1D66C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16" y="2129545"/>
            <a:ext cx="4916854" cy="259890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4775751-ABE2-8A4B-A133-49870ECAD8C0}"/>
              </a:ext>
            </a:extLst>
          </p:cNvPr>
          <p:cNvSpPr txBox="1"/>
          <p:nvPr/>
        </p:nvSpPr>
        <p:spPr>
          <a:xfrm>
            <a:off x="374031" y="4728454"/>
            <a:ext cx="4657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음운     형태론    통사론</a:t>
            </a:r>
            <a:r>
              <a:rPr kumimoji="1" lang="en-US" altLang="ko-KR" dirty="0"/>
              <a:t> </a:t>
            </a:r>
            <a:r>
              <a:rPr kumimoji="1" lang="ko-KR" altLang="en-US" dirty="0"/>
              <a:t>   의미론     추론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487EC20-DE20-0248-975E-56C042C5E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0885" y="1746849"/>
            <a:ext cx="6846383" cy="3782790"/>
          </a:xfrm>
          <a:prstGeom prst="rect">
            <a:avLst/>
          </a:prstGeom>
        </p:spPr>
      </p:pic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615A0996-3521-F143-AFD6-7EA8BCB0EDE7}"/>
              </a:ext>
            </a:extLst>
          </p:cNvPr>
          <p:cNvCxnSpPr>
            <a:cxnSpLocks/>
          </p:cNvCxnSpPr>
          <p:nvPr/>
        </p:nvCxnSpPr>
        <p:spPr>
          <a:xfrm>
            <a:off x="5198201" y="1325002"/>
            <a:ext cx="0" cy="516873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020319E-83BB-5D4A-8D6D-3A7BE1019315}"/>
              </a:ext>
            </a:extLst>
          </p:cNvPr>
          <p:cNvSpPr txBox="1"/>
          <p:nvPr/>
        </p:nvSpPr>
        <p:spPr>
          <a:xfrm>
            <a:off x="261257" y="6511761"/>
            <a:ext cx="31341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참고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출처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</a:t>
            </a:r>
            <a:r>
              <a:rPr kumimoji="1" lang="en" altLang="ko-KR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github.com</a:t>
            </a:r>
            <a:r>
              <a:rPr kumimoji="1" lang="en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kumimoji="1" lang="en" altLang="ko-KR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pilsung-kang</a:t>
            </a:r>
            <a:r>
              <a:rPr kumimoji="1" lang="en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/text-mining</a:t>
            </a:r>
            <a:endParaRPr kumimoji="1" lang="ko-KR" altLang="en-US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486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ko-KR" altLang="en-US" sz="2400" dirty="0"/>
              <a:t>자연어 처리</a:t>
            </a:r>
            <a:r>
              <a:rPr kumimoji="1" lang="en-US" altLang="ko-KR" sz="2400" dirty="0"/>
              <a:t>(NLP)</a:t>
            </a:r>
            <a:endParaRPr kumimoji="1" lang="ko-KR" altLang="en-US" sz="2400" dirty="0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5F94ADB9-8E93-D744-9901-2B7BABBF9AB5}"/>
              </a:ext>
            </a:extLst>
          </p:cNvPr>
          <p:cNvCxnSpPr>
            <a:cxnSpLocks/>
          </p:cNvCxnSpPr>
          <p:nvPr/>
        </p:nvCxnSpPr>
        <p:spPr>
          <a:xfrm>
            <a:off x="5878282" y="1266393"/>
            <a:ext cx="0" cy="516873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C5F55365-5A7B-7C4C-9049-5A067F1D7BAD}"/>
              </a:ext>
            </a:extLst>
          </p:cNvPr>
          <p:cNvSpPr txBox="1">
            <a:spLocks/>
          </p:cNvSpPr>
          <p:nvPr/>
        </p:nvSpPr>
        <p:spPr>
          <a:xfrm>
            <a:off x="6096000" y="1085832"/>
            <a:ext cx="6797038" cy="35498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kumimoji="1" lang="en-US" altLang="ko-KR" sz="2400" dirty="0"/>
          </a:p>
          <a:p>
            <a:pPr marL="0" indent="0">
              <a:buNone/>
            </a:pPr>
            <a:endParaRPr kumimoji="1" lang="en-US" altLang="ko-KR" sz="2400" dirty="0"/>
          </a:p>
          <a:p>
            <a:r>
              <a:rPr kumimoji="1" lang="en-US" altLang="ko-KR" sz="2000" dirty="0"/>
              <a:t>Applications &amp; Artificial Neural Networks</a:t>
            </a:r>
          </a:p>
          <a:p>
            <a:pPr lvl="1"/>
            <a:r>
              <a:rPr kumimoji="1" lang="en-US" altLang="ko-KR" sz="1400" dirty="0"/>
              <a:t>Text classification and categorization</a:t>
            </a:r>
          </a:p>
          <a:p>
            <a:pPr lvl="1"/>
            <a:r>
              <a:rPr kumimoji="1" lang="en-US" altLang="ko-KR" sz="1400" dirty="0"/>
              <a:t>Named entity recognition </a:t>
            </a:r>
          </a:p>
          <a:p>
            <a:pPr lvl="1"/>
            <a:r>
              <a:rPr kumimoji="1" lang="en-US" altLang="ko-KR" sz="1400" dirty="0"/>
              <a:t>POS tagging</a:t>
            </a:r>
          </a:p>
          <a:p>
            <a:pPr lvl="1"/>
            <a:r>
              <a:rPr kumimoji="1" lang="en-US" altLang="ko-KR" sz="1400" dirty="0"/>
              <a:t>Paraphrase detection</a:t>
            </a:r>
          </a:p>
          <a:p>
            <a:pPr lvl="1"/>
            <a:r>
              <a:rPr kumimoji="1" lang="en-US" altLang="ko-KR" sz="1400" dirty="0"/>
              <a:t>Question answering</a:t>
            </a:r>
          </a:p>
          <a:p>
            <a:pPr lvl="1"/>
            <a:r>
              <a:rPr kumimoji="1" lang="en-US" altLang="ko-KR" sz="1400" dirty="0"/>
              <a:t>Language Generation and Multi-document Summarization</a:t>
            </a:r>
          </a:p>
          <a:p>
            <a:pPr lvl="1"/>
            <a:r>
              <a:rPr kumimoji="1" lang="en-US" altLang="ko-KR" sz="1400" dirty="0"/>
              <a:t>Speech/character Recognition</a:t>
            </a:r>
          </a:p>
          <a:p>
            <a:pPr lvl="1"/>
            <a:r>
              <a:rPr kumimoji="1" lang="en-US" altLang="ko-KR" sz="1400" dirty="0"/>
              <a:t>Spell checking </a:t>
            </a:r>
            <a:endParaRPr kumimoji="1" lang="ko-KR" altLang="en-US" sz="14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B27A040-D201-BF41-B4E9-855E5EF188B1}"/>
              </a:ext>
            </a:extLst>
          </p:cNvPr>
          <p:cNvSpPr/>
          <p:nvPr/>
        </p:nvSpPr>
        <p:spPr>
          <a:xfrm>
            <a:off x="365197" y="1831370"/>
            <a:ext cx="522483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sym typeface="Wingdings" pitchFamily="2" charset="2"/>
              </a:rPr>
              <a:t>Special in natural language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Speaker/writer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의 신호체계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(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상징적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소리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 제스처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 글자의 신호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(encoding)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너무 많은 단어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,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 단어의 상징적 </a:t>
            </a:r>
            <a:r>
              <a:rPr kumimoji="1" lang="ko-KR" altLang="en-US" sz="1600" dirty="0" err="1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신호화는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 기계학습에서 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sparsity,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 </a:t>
            </a:r>
            <a:r>
              <a:rPr kumimoji="1" lang="en-US" altLang="ko-KR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ambiguity </a:t>
            </a:r>
            <a:r>
              <a:rPr kumimoji="1" lang="ko-KR" altLang="en-US" sz="1600" dirty="0">
                <a:latin typeface="Nanum Gothic" panose="020D0604000000000000" pitchFamily="34" charset="-127"/>
                <a:ea typeface="Nanum Gothic" panose="020D0604000000000000" pitchFamily="34" charset="-127"/>
                <a:sym typeface="Wingdings" pitchFamily="2" charset="2"/>
              </a:rPr>
              <a:t>문제 야기</a:t>
            </a:r>
            <a:endParaRPr kumimoji="1" lang="en-US" altLang="ko-KR" sz="1600" dirty="0">
              <a:latin typeface="Nanum Gothic" panose="020D0604000000000000" pitchFamily="34" charset="-127"/>
              <a:ea typeface="Nanum Gothic" panose="020D0604000000000000" pitchFamily="34" charset="-127"/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1" lang="en-US" altLang="ko-KR" sz="1600" dirty="0"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Deep learning + NLP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Complicated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Dependent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/>
              <a:t>Ambiguous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Teach NLP…(in the future)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>
                <a:sym typeface="Wingdings" pitchFamily="2" charset="2"/>
              </a:rPr>
              <a:t>Human knowledge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R" sz="1600" dirty="0">
                <a:sym typeface="Wingdings" pitchFamily="2" charset="2"/>
              </a:rPr>
              <a:t>Interprets emotions and cultural nuances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588815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8" y="334673"/>
            <a:ext cx="9065959" cy="524561"/>
          </a:xfrm>
        </p:spPr>
        <p:txBody>
          <a:bodyPr>
            <a:noAutofit/>
          </a:bodyPr>
          <a:lstStyle/>
          <a:p>
            <a:r>
              <a:rPr kumimoji="1" lang="ko-KR" altLang="en-US" sz="2400" dirty="0"/>
              <a:t>자연어 처리</a:t>
            </a:r>
            <a:r>
              <a:rPr kumimoji="1" lang="en-US" altLang="ko-KR" sz="2400" dirty="0"/>
              <a:t>(NLP)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–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distributed representation &amp;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Algorithms</a:t>
            </a:r>
            <a:endParaRPr kumimoji="1" lang="ko-KR" altLang="en-US" sz="2400" dirty="0"/>
          </a:p>
        </p:txBody>
      </p: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C77AA336-41C1-3F4A-85D0-1A968E0F14D2}"/>
              </a:ext>
            </a:extLst>
          </p:cNvPr>
          <p:cNvCxnSpPr/>
          <p:nvPr/>
        </p:nvCxnSpPr>
        <p:spPr>
          <a:xfrm>
            <a:off x="6096000" y="1399309"/>
            <a:ext cx="0" cy="445474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AB0FE3E-E5C1-DC44-8542-5E4087993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253" y="1363432"/>
            <a:ext cx="4891079" cy="4255135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Word embedding</a:t>
            </a:r>
          </a:p>
          <a:p>
            <a:pPr lvl="1"/>
            <a:r>
              <a:rPr lang="en-US" altLang="ko-KR" sz="1800" dirty="0"/>
              <a:t>N </a:t>
            </a:r>
            <a:r>
              <a:rPr lang="ko-KR" altLang="en-US" sz="1800" dirty="0"/>
              <a:t>차원의 벡터로 단어 벡터 표현</a:t>
            </a:r>
            <a:endParaRPr lang="en-US" altLang="ko-KR" sz="1800" dirty="0"/>
          </a:p>
          <a:p>
            <a:pPr lvl="1"/>
            <a:r>
              <a:rPr lang="ko-KR" altLang="en-US" sz="1800" dirty="0"/>
              <a:t>문장의 문맥 유사도 유추에 효과적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6BF7A25-06D2-CA45-A3B4-B2B9EDAE6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372" y="2440672"/>
            <a:ext cx="3400517" cy="988328"/>
          </a:xfrm>
          <a:prstGeom prst="rect">
            <a:avLst/>
          </a:prstGeom>
        </p:spPr>
      </p:pic>
      <p:sp>
        <p:nvSpPr>
          <p:cNvPr id="11" name="내용 개체 틀 4">
            <a:extLst>
              <a:ext uri="{FF2B5EF4-FFF2-40B4-BE49-F238E27FC236}">
                <a16:creationId xmlns:a16="http://schemas.microsoft.com/office/drawing/2014/main" id="{D14FAC27-9485-E242-AAE6-6F8F075B0215}"/>
              </a:ext>
            </a:extLst>
          </p:cNvPr>
          <p:cNvSpPr txBox="1">
            <a:spLocks/>
          </p:cNvSpPr>
          <p:nvPr/>
        </p:nvSpPr>
        <p:spPr>
          <a:xfrm>
            <a:off x="809087" y="3626680"/>
            <a:ext cx="4891079" cy="3069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/>
              <a:t>Word2Vec</a:t>
            </a:r>
          </a:p>
          <a:p>
            <a:pPr lvl="1"/>
            <a:r>
              <a:rPr lang="en-US" altLang="ko-KR" sz="1400" dirty="0"/>
              <a:t>Skip-Gram (</a:t>
            </a:r>
            <a:r>
              <a:rPr lang="ko-KR" altLang="en-US" sz="1400" dirty="0"/>
              <a:t>중심 단어로 주변 단어 예측</a:t>
            </a:r>
            <a:r>
              <a:rPr lang="en-US" altLang="ko-KR" sz="1400" dirty="0"/>
              <a:t>)</a:t>
            </a:r>
          </a:p>
          <a:p>
            <a:pPr marL="457200" lvl="1" indent="0">
              <a:buNone/>
            </a:pPr>
            <a:endParaRPr lang="en-US" altLang="ko-KR" sz="1400" dirty="0"/>
          </a:p>
          <a:p>
            <a:r>
              <a:rPr lang="en-US" altLang="ko-KR" sz="1800" dirty="0" err="1"/>
              <a:t>GloVe</a:t>
            </a:r>
            <a:endParaRPr lang="en-US" altLang="ko-KR" sz="1800" dirty="0"/>
          </a:p>
          <a:p>
            <a:pPr lvl="1"/>
            <a:r>
              <a:rPr lang="ko-KR" altLang="en-US" sz="1400" dirty="0" err="1">
                <a:latin typeface="Nanum Gothic" panose="020D0604000000000000" pitchFamily="34" charset="-127"/>
                <a:ea typeface="Nanum Gothic" panose="020D0604000000000000" pitchFamily="34" charset="-127"/>
              </a:rPr>
              <a:t>임베딩된</a:t>
            </a:r>
            <a:r>
              <a:rPr lang="ko-KR" altLang="en-US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단어</a:t>
            </a:r>
            <a:r>
              <a:rPr lang="en-US" altLang="ko-KR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 </a:t>
            </a:r>
            <a:r>
              <a:rPr lang="ko-KR" altLang="en-US" sz="1400" dirty="0">
                <a:latin typeface="Nanum Gothic" panose="020D0604000000000000" pitchFamily="34" charset="-127"/>
                <a:ea typeface="Nanum Gothic" panose="020D0604000000000000" pitchFamily="34" charset="-127"/>
              </a:rPr>
              <a:t>벡터 간 유사도 측정을 수월하게 하면서도 말뭉치 전체의 통계 정보를 좀 더 잘 반영해보자</a:t>
            </a:r>
            <a:endParaRPr lang="en-US" altLang="ko-KR" sz="900" dirty="0">
              <a:latin typeface="Nanum Gothic" panose="020D0604000000000000" pitchFamily="34" charset="-127"/>
              <a:ea typeface="Nanum Gothic" panose="020D0604000000000000" pitchFamily="34" charset="-127"/>
            </a:endParaRPr>
          </a:p>
          <a:p>
            <a:pPr lvl="1"/>
            <a:endParaRPr lang="en-US" altLang="ko-KR" sz="1800" dirty="0"/>
          </a:p>
          <a:p>
            <a:r>
              <a:rPr lang="ko-KR" altLang="en-US" sz="1800" dirty="0"/>
              <a:t>문자 </a:t>
            </a:r>
            <a:r>
              <a:rPr lang="en-US" altLang="ko-KR" sz="1800" dirty="0"/>
              <a:t>embedding</a:t>
            </a:r>
          </a:p>
          <a:p>
            <a:pPr lvl="1"/>
            <a:r>
              <a:rPr lang="ko-KR" altLang="en-US" sz="1400" dirty="0"/>
              <a:t>중국어</a:t>
            </a:r>
            <a:r>
              <a:rPr lang="en-US" altLang="ko-KR" sz="1400" dirty="0"/>
              <a:t>(</a:t>
            </a:r>
            <a:r>
              <a:rPr lang="ko-KR" altLang="en-US" sz="1400" dirty="0"/>
              <a:t>단어의 의미가 문자의 합성에 대응</a:t>
            </a:r>
            <a:r>
              <a:rPr lang="en-US" altLang="ko-KR" sz="1400" dirty="0"/>
              <a:t>)</a:t>
            </a:r>
          </a:p>
          <a:p>
            <a:pPr lvl="1"/>
            <a:endParaRPr lang="ko-KR" altLang="en-US" sz="1800" dirty="0"/>
          </a:p>
        </p:txBody>
      </p:sp>
      <p:sp>
        <p:nvSpPr>
          <p:cNvPr id="16" name="내용 개체 틀 4">
            <a:extLst>
              <a:ext uri="{FF2B5EF4-FFF2-40B4-BE49-F238E27FC236}">
                <a16:creationId xmlns:a16="http://schemas.microsoft.com/office/drawing/2014/main" id="{82CD6316-770F-494E-BF12-5C38C8B6D6CB}"/>
              </a:ext>
            </a:extLst>
          </p:cNvPr>
          <p:cNvSpPr txBox="1">
            <a:spLocks/>
          </p:cNvSpPr>
          <p:nvPr/>
        </p:nvSpPr>
        <p:spPr>
          <a:xfrm>
            <a:off x="6721285" y="1653093"/>
            <a:ext cx="4891079" cy="4255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/>
              <a:t>CNN</a:t>
            </a:r>
          </a:p>
          <a:p>
            <a:pPr lvl="1"/>
            <a:r>
              <a:rPr lang="en-US" altLang="ko-KR" sz="1600" dirty="0"/>
              <a:t>Contextual window</a:t>
            </a:r>
            <a:r>
              <a:rPr lang="ko-KR" altLang="en-US" sz="1600" dirty="0"/>
              <a:t> 내의 의미적 단어 추출에 효율적</a:t>
            </a:r>
            <a:endParaRPr lang="en-US" altLang="ko-KR" sz="1600" dirty="0"/>
          </a:p>
          <a:p>
            <a:pPr lvl="1"/>
            <a:r>
              <a:rPr lang="ko-KR" altLang="en-US" sz="1600" dirty="0"/>
              <a:t>너무 많은 데이터를 필요로 해서 데이터가 부족할 때는 문제가 됨</a:t>
            </a:r>
            <a:endParaRPr lang="en-US" altLang="ko-KR" sz="1600" dirty="0"/>
          </a:p>
          <a:p>
            <a:endParaRPr lang="en-US" altLang="ko-KR" sz="2000" dirty="0"/>
          </a:p>
          <a:p>
            <a:r>
              <a:rPr lang="en-US" altLang="ko-KR" sz="2000" dirty="0"/>
              <a:t>RNN</a:t>
            </a:r>
          </a:p>
          <a:p>
            <a:pPr lvl="1"/>
            <a:r>
              <a:rPr lang="ko-KR" altLang="en-US" sz="1600" dirty="0"/>
              <a:t>데이터를 순차적으로 처리해 문맥 의존성을 모델링 하기 좋음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문장 수준 분류 </a:t>
            </a:r>
            <a:r>
              <a:rPr lang="en-US" altLang="ko-KR" sz="1600" dirty="0"/>
              <a:t>&amp;</a:t>
            </a:r>
            <a:r>
              <a:rPr lang="ko-KR" altLang="en-US" sz="1600" dirty="0"/>
              <a:t> 문장 생성</a:t>
            </a:r>
          </a:p>
        </p:txBody>
      </p:sp>
    </p:spTree>
    <p:extLst>
      <p:ext uri="{BB962C8B-B14F-4D97-AF65-F5344CB8AC3E}">
        <p14:creationId xmlns:p14="http://schemas.microsoft.com/office/powerpoint/2010/main" val="1916500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7012886" cy="524561"/>
          </a:xfrm>
        </p:spPr>
        <p:txBody>
          <a:bodyPr>
            <a:noAutofit/>
          </a:bodyPr>
          <a:lstStyle/>
          <a:p>
            <a:r>
              <a:rPr kumimoji="1" lang="ko-KR" altLang="en-US" sz="2400" dirty="0"/>
              <a:t>자연어 처리</a:t>
            </a:r>
            <a:r>
              <a:rPr kumimoji="1" lang="en-US" altLang="ko-KR" sz="2400" dirty="0"/>
              <a:t>(NLP)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–</a:t>
            </a:r>
            <a:r>
              <a:rPr kumimoji="1" lang="ko-KR" altLang="en-US" sz="2400" dirty="0"/>
              <a:t> 최근 동향 </a:t>
            </a:r>
            <a:r>
              <a:rPr kumimoji="1" lang="en-US" altLang="ko-KR" sz="2400" dirty="0"/>
              <a:t>&amp;</a:t>
            </a:r>
            <a:r>
              <a:rPr kumimoji="1" lang="ko-KR" altLang="en-US" sz="2400" dirty="0"/>
              <a:t> 어플리케이션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275CCE-D6E0-5B4B-A66B-446D19463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36" y="1737894"/>
            <a:ext cx="5156301" cy="3856094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BDE7A0B8-D2AD-B84F-9A83-E1F5DE3B2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2364" y="1836346"/>
            <a:ext cx="5276293" cy="4351338"/>
          </a:xfrm>
        </p:spPr>
        <p:txBody>
          <a:bodyPr>
            <a:normAutofit/>
          </a:bodyPr>
          <a:lstStyle/>
          <a:p>
            <a:r>
              <a:rPr kumimoji="1" lang="en-US" altLang="ko-KR" sz="2400" dirty="0"/>
              <a:t>Current applications of NLP</a:t>
            </a:r>
          </a:p>
          <a:p>
            <a:pPr lvl="1"/>
            <a:r>
              <a:rPr kumimoji="1" lang="en-US" altLang="ko-KR" sz="1400" dirty="0"/>
              <a:t>Virtual assistance solutions using NLP serve as intelligence augmentation</a:t>
            </a:r>
          </a:p>
          <a:p>
            <a:pPr lvl="1"/>
            <a:endParaRPr kumimoji="1" lang="en-US" altLang="ko-KR" sz="1400" dirty="0"/>
          </a:p>
          <a:p>
            <a:pPr lvl="1"/>
            <a:r>
              <a:rPr kumimoji="1" lang="en-US" altLang="ko-KR" sz="1400" dirty="0"/>
              <a:t>Nuance’s virtual assistant </a:t>
            </a:r>
            <a:r>
              <a:rPr kumimoji="1" lang="en-US" altLang="ko-KR" sz="1400" i="1" dirty="0">
                <a:solidFill>
                  <a:schemeClr val="accent6">
                    <a:lumMod val="75000"/>
                  </a:schemeClr>
                </a:solidFill>
              </a:rPr>
              <a:t>Nina </a:t>
            </a:r>
            <a:r>
              <a:rPr kumimoji="1" lang="en-US" altLang="ko-KR" sz="1400" dirty="0"/>
              <a:t>in Swedbank</a:t>
            </a:r>
          </a:p>
          <a:p>
            <a:pPr lvl="1"/>
            <a:endParaRPr kumimoji="1" lang="en-US" altLang="ko-KR" sz="1400" dirty="0"/>
          </a:p>
          <a:p>
            <a:pPr lvl="1"/>
            <a:r>
              <a:rPr kumimoji="1" lang="en-US" altLang="ko-KR" sz="1400" dirty="0"/>
              <a:t>Healthcare service(AI + NLP)</a:t>
            </a:r>
          </a:p>
          <a:p>
            <a:pPr lvl="1"/>
            <a:endParaRPr kumimoji="1" lang="en-US" altLang="ko-KR" sz="1400" dirty="0"/>
          </a:p>
          <a:p>
            <a:pPr lvl="1"/>
            <a:r>
              <a:rPr kumimoji="1" lang="en-US" altLang="ko-KR" sz="1400" dirty="0"/>
              <a:t>Grammarly</a:t>
            </a:r>
            <a:r>
              <a:rPr kumimoji="1" lang="ko-KR" altLang="en-US" sz="1400" dirty="0"/>
              <a:t>의 </a:t>
            </a:r>
            <a:r>
              <a:rPr kumimoji="1" lang="en-US" altLang="ko-KR" sz="1400" dirty="0"/>
              <a:t>grammar checking software</a:t>
            </a:r>
          </a:p>
          <a:p>
            <a:endParaRPr kumimoji="1" lang="en-US" altLang="ko-KR" sz="1600" dirty="0"/>
          </a:p>
          <a:p>
            <a:pPr lvl="1"/>
            <a:endParaRPr kumimoji="1" lang="ko-KR" altLang="en-US" sz="1200" dirty="0"/>
          </a:p>
        </p:txBody>
      </p: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C77AA336-41C1-3F4A-85D0-1A968E0F14D2}"/>
              </a:ext>
            </a:extLst>
          </p:cNvPr>
          <p:cNvCxnSpPr/>
          <p:nvPr/>
        </p:nvCxnSpPr>
        <p:spPr>
          <a:xfrm>
            <a:off x="6096000" y="1399309"/>
            <a:ext cx="0" cy="445474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ADD965C-7BCA-C944-ADF7-18A7EE792729}"/>
              </a:ext>
            </a:extLst>
          </p:cNvPr>
          <p:cNvSpPr txBox="1"/>
          <p:nvPr/>
        </p:nvSpPr>
        <p:spPr>
          <a:xfrm>
            <a:off x="148988" y="6516798"/>
            <a:ext cx="48910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출처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</a:t>
            </a:r>
            <a:r>
              <a:rPr kumimoji="1" lang="en" altLang="ko-KR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emerj.com</a:t>
            </a:r>
            <a:r>
              <a:rPr kumimoji="1" lang="en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/partner-content/</a:t>
            </a:r>
            <a:r>
              <a:rPr kumimoji="1" lang="en" altLang="ko-KR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nlp</a:t>
            </a:r>
            <a:r>
              <a:rPr kumimoji="1" lang="en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-current-applications-and-future-possibilities/</a:t>
            </a:r>
            <a:endParaRPr kumimoji="1" lang="ko-KR" altLang="en-US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508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Information Extraction</a:t>
            </a:r>
            <a:endParaRPr kumimoji="1" lang="ko-KR" altLang="en-US" sz="2400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CC0BB5C-9A86-7C46-868C-0D7BF66466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6996" y="1508151"/>
            <a:ext cx="6911344" cy="2723836"/>
          </a:xfr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DFC981-2D3A-C94C-BD8C-33667290C3F5}"/>
              </a:ext>
            </a:extLst>
          </p:cNvPr>
          <p:cNvSpPr txBox="1"/>
          <p:nvPr/>
        </p:nvSpPr>
        <p:spPr>
          <a:xfrm>
            <a:off x="215300" y="6490099"/>
            <a:ext cx="667522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출처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" altLang="ko-KR" sz="900" dirty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https://www.ontotext.com/knowledgehub/fundamentals/information-extraction/</a:t>
            </a:r>
            <a:r>
              <a:rPr kumimoji="1"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kumimoji="1"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https://</a:t>
            </a:r>
            <a:r>
              <a:rPr kumimoji="1" lang="en" altLang="ko-KR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www.nltk.org</a:t>
            </a:r>
            <a:r>
              <a:rPr kumimoji="1" lang="en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/book/ch07.html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65E7363-8C76-5949-8CA0-33E5AF50A7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0483" y="1508151"/>
            <a:ext cx="3318295" cy="36223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FC69A3-7A24-474C-9F2E-ABAFFA18D3E3}"/>
              </a:ext>
            </a:extLst>
          </p:cNvPr>
          <p:cNvSpPr txBox="1"/>
          <p:nvPr/>
        </p:nvSpPr>
        <p:spPr>
          <a:xfrm>
            <a:off x="759428" y="5234085"/>
            <a:ext cx="7951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IE: Extracting specific information from textual sources (</a:t>
            </a:r>
            <a:r>
              <a:rPr kumimoji="1" lang="en-US" altLang="ko-KR" dirty="0" err="1"/>
              <a:t>nonrestricted</a:t>
            </a:r>
            <a:r>
              <a:rPr kumimoji="1" lang="en-US" altLang="ko-KR" dirty="0"/>
              <a:t> text)</a:t>
            </a:r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2B2AE7-DC5A-A742-8894-EACC9B984183}"/>
              </a:ext>
            </a:extLst>
          </p:cNvPr>
          <p:cNvSpPr txBox="1"/>
          <p:nvPr/>
        </p:nvSpPr>
        <p:spPr>
          <a:xfrm>
            <a:off x="1064525" y="5735134"/>
            <a:ext cx="7154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Unstructured text 			</a:t>
            </a:r>
            <a:r>
              <a:rPr kumimoji="1" lang="en-US" altLang="ko-KR" dirty="0">
                <a:sym typeface="Wingdings" pitchFamily="2" charset="2"/>
              </a:rPr>
              <a:t>structured information</a:t>
            </a:r>
            <a:endParaRPr kumimoji="1" lang="ko-KR" altLang="en-US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A888120-A270-9C46-85C4-E2BCC71FE56F}"/>
              </a:ext>
            </a:extLst>
          </p:cNvPr>
          <p:cNvCxnSpPr/>
          <p:nvPr/>
        </p:nvCxnSpPr>
        <p:spPr>
          <a:xfrm>
            <a:off x="3289110" y="5919800"/>
            <a:ext cx="221093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A7FB761-9CCB-E048-AC87-C43286FF6923}"/>
              </a:ext>
            </a:extLst>
          </p:cNvPr>
          <p:cNvSpPr txBox="1"/>
          <p:nvPr/>
        </p:nvSpPr>
        <p:spPr>
          <a:xfrm>
            <a:off x="4007863" y="5985659"/>
            <a:ext cx="731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extract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110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C4FE2A4E-4AB2-5249-AAD5-D00E1443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Information Extraction</a:t>
            </a:r>
            <a:endParaRPr kumimoji="1" lang="ko-KR" altLang="en-US" sz="2400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1BE1C64-3ECD-E240-B12C-396893815D1A}"/>
              </a:ext>
            </a:extLst>
          </p:cNvPr>
          <p:cNvGrpSpPr/>
          <p:nvPr/>
        </p:nvGrpSpPr>
        <p:grpSpPr>
          <a:xfrm>
            <a:off x="295403" y="1642934"/>
            <a:ext cx="5602467" cy="3888705"/>
            <a:chOff x="1829735" y="1562100"/>
            <a:chExt cx="5602467" cy="388870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A315F-F277-2A48-A111-F82592138664}"/>
                </a:ext>
              </a:extLst>
            </p:cNvPr>
            <p:cNvGrpSpPr/>
            <p:nvPr/>
          </p:nvGrpSpPr>
          <p:grpSpPr>
            <a:xfrm>
              <a:off x="3318481" y="2479158"/>
              <a:ext cx="3937000" cy="1899683"/>
              <a:chOff x="1136650" y="1708150"/>
              <a:chExt cx="3937000" cy="1899683"/>
            </a:xfrm>
          </p:grpSpPr>
          <p:pic>
            <p:nvPicPr>
              <p:cNvPr id="2" name="그림 1">
                <a:extLst>
                  <a:ext uri="{FF2B5EF4-FFF2-40B4-BE49-F238E27FC236}">
                    <a16:creationId xmlns:a16="http://schemas.microsoft.com/office/drawing/2014/main" id="{358A7CE6-844B-174A-8058-7E3D3CFA3C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6650" y="1708150"/>
                <a:ext cx="3937000" cy="1460500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98032E3-8082-2C4E-85AF-1793754A0B99}"/>
                  </a:ext>
                </a:extLst>
              </p:cNvPr>
              <p:cNvSpPr txBox="1"/>
              <p:nvPr/>
            </p:nvSpPr>
            <p:spPr>
              <a:xfrm>
                <a:off x="1509457" y="3238501"/>
                <a:ext cx="31913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i="1" dirty="0"/>
                  <a:t>Structured</a:t>
                </a:r>
                <a:r>
                  <a:rPr kumimoji="1" lang="en-US" altLang="ko-KR" dirty="0"/>
                  <a:t> tabular form data</a:t>
                </a:r>
                <a:endParaRPr kumimoji="1" lang="ko-KR" altLang="en-US" dirty="0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EACCA9-E19D-FD44-B9CA-09349B3F6834}"/>
                </a:ext>
              </a:extLst>
            </p:cNvPr>
            <p:cNvSpPr txBox="1"/>
            <p:nvPr/>
          </p:nvSpPr>
          <p:spPr>
            <a:xfrm>
              <a:off x="1829735" y="1562100"/>
              <a:ext cx="26596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Atlanta </a:t>
              </a:r>
              <a:r>
                <a:rPr kumimoji="1" lang="ko-KR" altLang="en-US" dirty="0"/>
                <a:t>에 있는 회사는</a:t>
              </a:r>
              <a:r>
                <a:rPr kumimoji="1" lang="en-US" altLang="ko-KR" dirty="0"/>
                <a:t>?</a:t>
              </a:r>
              <a:endParaRPr kumimoji="1" lang="ko-KR" altLang="en-US" dirty="0"/>
            </a:p>
          </p:txBody>
        </p:sp>
        <p:cxnSp>
          <p:nvCxnSpPr>
            <p:cNvPr id="9" name="구부러진 연결선[U] 8">
              <a:extLst>
                <a:ext uri="{FF2B5EF4-FFF2-40B4-BE49-F238E27FC236}">
                  <a16:creationId xmlns:a16="http://schemas.microsoft.com/office/drawing/2014/main" id="{32EF9741-BEB4-AA4A-9D9C-DA372297040C}"/>
                </a:ext>
              </a:extLst>
            </p:cNvPr>
            <p:cNvCxnSpPr>
              <a:cxnSpLocks/>
              <a:stCxn id="7" idx="3"/>
            </p:cNvCxnSpPr>
            <p:nvPr/>
          </p:nvCxnSpPr>
          <p:spPr>
            <a:xfrm>
              <a:off x="4489374" y="1746766"/>
              <a:ext cx="543607" cy="615434"/>
            </a:xfrm>
            <a:prstGeom prst="curved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구부러진 연결선[U] 11">
              <a:extLst>
                <a:ext uri="{FF2B5EF4-FFF2-40B4-BE49-F238E27FC236}">
                  <a16:creationId xmlns:a16="http://schemas.microsoft.com/office/drawing/2014/main" id="{291DA225-E061-574E-9F97-36F9369DD4E7}"/>
                </a:ext>
              </a:extLst>
            </p:cNvPr>
            <p:cNvCxnSpPr>
              <a:cxnSpLocks/>
            </p:cNvCxnSpPr>
            <p:nvPr/>
          </p:nvCxnSpPr>
          <p:spPr>
            <a:xfrm>
              <a:off x="5032981" y="4541003"/>
              <a:ext cx="654897" cy="526943"/>
            </a:xfrm>
            <a:prstGeom prst="curvedConnector3">
              <a:avLst>
                <a:gd name="adj1" fmla="val 303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F0EC68E-07DC-1F4A-B394-A79C3BFF95AE}"/>
                </a:ext>
              </a:extLst>
            </p:cNvPr>
            <p:cNvSpPr txBox="1"/>
            <p:nvPr/>
          </p:nvSpPr>
          <p:spPr>
            <a:xfrm>
              <a:off x="5687878" y="4804474"/>
              <a:ext cx="17443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BBDO South</a:t>
              </a:r>
            </a:p>
            <a:p>
              <a:r>
                <a:rPr kumimoji="1" lang="en-US" altLang="ko-KR" dirty="0"/>
                <a:t>Georgia-Pacific</a:t>
              </a:r>
              <a:endParaRPr kumimoji="1" lang="ko-KR" altLang="en-US" dirty="0"/>
            </a:p>
          </p:txBody>
        </p:sp>
      </p:grp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D08666E1-5E0D-CA4C-98EB-8F9591D6781A}"/>
              </a:ext>
            </a:extLst>
          </p:cNvPr>
          <p:cNvCxnSpPr>
            <a:cxnSpLocks/>
          </p:cNvCxnSpPr>
          <p:nvPr/>
        </p:nvCxnSpPr>
        <p:spPr>
          <a:xfrm>
            <a:off x="6114846" y="1002920"/>
            <a:ext cx="0" cy="516873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9581806-DC47-974D-A2A9-6B407A4F75AF}"/>
              </a:ext>
            </a:extLst>
          </p:cNvPr>
          <p:cNvSpPr txBox="1"/>
          <p:nvPr/>
        </p:nvSpPr>
        <p:spPr>
          <a:xfrm>
            <a:off x="6449709" y="2404931"/>
            <a:ext cx="54468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" altLang="ko-KR" sz="1600" dirty="0"/>
              <a:t>“The fourth Wells account moving to another agency is the packaged paper-products division of Georgia-Pacific Corp., which arrived at Wells only last fall. Like Hertz and the History Channel, it is also leaving for an Omnicom-owned agency, the BBDO South unit of BBDO Worldwide. BBDO South in Atlanta, which handles corporate advertising for Georgia-Pacific, will assume additional duties for brands like Angel Soft toilet tissue and Sparkle paper towels, said Ken </a:t>
            </a:r>
            <a:r>
              <a:rPr lang="en" altLang="ko-KR" sz="1600" dirty="0" err="1"/>
              <a:t>Haldin</a:t>
            </a:r>
            <a:r>
              <a:rPr lang="en" altLang="ko-KR" sz="1600" dirty="0"/>
              <a:t>, a spokesman for Georgia-Pacific in Atlanta.”</a:t>
            </a:r>
            <a:endParaRPr kumimoji="1"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513725-2B04-0941-B54A-0F1E1999C9C7}"/>
              </a:ext>
            </a:extLst>
          </p:cNvPr>
          <p:cNvSpPr txBox="1"/>
          <p:nvPr/>
        </p:nvSpPr>
        <p:spPr>
          <a:xfrm>
            <a:off x="6577319" y="1642934"/>
            <a:ext cx="265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Atlanta </a:t>
            </a:r>
            <a:r>
              <a:rPr kumimoji="1" lang="ko-KR" altLang="en-US" dirty="0"/>
              <a:t>에 있는 회사는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cxnSp>
        <p:nvCxnSpPr>
          <p:cNvPr id="25" name="구부러진 연결선[U] 24">
            <a:extLst>
              <a:ext uri="{FF2B5EF4-FFF2-40B4-BE49-F238E27FC236}">
                <a16:creationId xmlns:a16="http://schemas.microsoft.com/office/drawing/2014/main" id="{4059C4C3-F197-7F41-8968-9782CDC4A296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9236958" y="1827600"/>
            <a:ext cx="543607" cy="615434"/>
          </a:xfrm>
          <a:prstGeom prst="curved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구부러진 연결선[U] 25">
            <a:extLst>
              <a:ext uri="{FF2B5EF4-FFF2-40B4-BE49-F238E27FC236}">
                <a16:creationId xmlns:a16="http://schemas.microsoft.com/office/drawing/2014/main" id="{32B15DB2-ABB5-A541-B18A-F29321712F16}"/>
              </a:ext>
            </a:extLst>
          </p:cNvPr>
          <p:cNvCxnSpPr>
            <a:cxnSpLocks/>
          </p:cNvCxnSpPr>
          <p:nvPr/>
        </p:nvCxnSpPr>
        <p:spPr>
          <a:xfrm>
            <a:off x="9125668" y="5148780"/>
            <a:ext cx="654897" cy="526943"/>
          </a:xfrm>
          <a:prstGeom prst="curvedConnector3">
            <a:avLst>
              <a:gd name="adj1" fmla="val 30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1320501-BA3C-1646-B818-825F508E9703}"/>
              </a:ext>
            </a:extLst>
          </p:cNvPr>
          <p:cNvSpPr txBox="1"/>
          <p:nvPr/>
        </p:nvSpPr>
        <p:spPr>
          <a:xfrm>
            <a:off x="9780565" y="5412251"/>
            <a:ext cx="1744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BBDO South</a:t>
            </a:r>
          </a:p>
          <a:p>
            <a:r>
              <a:rPr kumimoji="1" lang="en-US" altLang="ko-KR" dirty="0"/>
              <a:t>Georgia-Pacific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7357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5972</TotalTime>
  <Words>1146</Words>
  <Application>Microsoft Macintosh PowerPoint</Application>
  <PresentationFormat>와이드스크린</PresentationFormat>
  <Paragraphs>228</Paragraphs>
  <Slides>14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맑은 고딕</vt:lpstr>
      <vt:lpstr>Nanum Gothic</vt:lpstr>
      <vt:lpstr>Arial</vt:lpstr>
      <vt:lpstr>Office 테마</vt:lpstr>
      <vt:lpstr>Ezcaretech</vt:lpstr>
      <vt:lpstr>자연어 처리(NLP)</vt:lpstr>
      <vt:lpstr>자연어 처리(NLP)</vt:lpstr>
      <vt:lpstr>자연어 처리(NLP)</vt:lpstr>
      <vt:lpstr>자연어 처리(NLP)</vt:lpstr>
      <vt:lpstr>자연어 처리(NLP) – distributed representation &amp; Algorithms</vt:lpstr>
      <vt:lpstr>자연어 처리(NLP) – 최근 동향 &amp; 어플리케이션</vt:lpstr>
      <vt:lpstr>Information Extraction</vt:lpstr>
      <vt:lpstr>Information Extraction</vt:lpstr>
      <vt:lpstr>Information Extraction</vt:lpstr>
      <vt:lpstr>Information Extraction</vt:lpstr>
      <vt:lpstr>Text mining</vt:lpstr>
      <vt:lpstr>Text mining</vt:lpstr>
      <vt:lpstr>EOD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1주차 스터디 발표</dc:title>
  <dc:creator>김하연</dc:creator>
  <cp:lastModifiedBy>김하연</cp:lastModifiedBy>
  <cp:revision>39</cp:revision>
  <dcterms:created xsi:type="dcterms:W3CDTF">2019-07-03T14:17:29Z</dcterms:created>
  <dcterms:modified xsi:type="dcterms:W3CDTF">2019-07-08T08:56:36Z</dcterms:modified>
</cp:coreProperties>
</file>